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4" r:id="rId2"/>
    <p:sldId id="261" r:id="rId3"/>
    <p:sldId id="258" r:id="rId4"/>
    <p:sldId id="262" r:id="rId5"/>
    <p:sldId id="266" r:id="rId6"/>
    <p:sldId id="287" r:id="rId7"/>
    <p:sldId id="289" r:id="rId8"/>
    <p:sldId id="290" r:id="rId9"/>
    <p:sldId id="369" r:id="rId10"/>
    <p:sldId id="268" r:id="rId11"/>
    <p:sldId id="275" r:id="rId12"/>
    <p:sldId id="366" r:id="rId13"/>
    <p:sldId id="267" r:id="rId14"/>
    <p:sldId id="292" r:id="rId15"/>
    <p:sldId id="293" r:id="rId16"/>
    <p:sldId id="271" r:id="rId17"/>
    <p:sldId id="367" r:id="rId18"/>
    <p:sldId id="291" r:id="rId19"/>
    <p:sldId id="371" r:id="rId20"/>
    <p:sldId id="279" r:id="rId21"/>
    <p:sldId id="37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7ED0"/>
    <a:srgbClr val="418A9D"/>
    <a:srgbClr val="007095"/>
    <a:srgbClr val="212121"/>
    <a:srgbClr val="203657"/>
    <a:srgbClr val="1E3455"/>
    <a:srgbClr val="393939"/>
    <a:srgbClr val="04396C"/>
    <a:srgbClr val="1E3252"/>
    <a:srgbClr val="6497B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88" autoAdjust="0"/>
  </p:normalViewPr>
  <p:slideViewPr>
    <p:cSldViewPr snapToGrid="0" showGuides="1">
      <p:cViewPr varScale="1">
        <p:scale>
          <a:sx n="104" d="100"/>
          <a:sy n="104" d="100"/>
        </p:scale>
        <p:origin x="79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55B99-5034-4344-8AC4-4170091A3A45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E8A41-8420-4F14-9EFB-76D79188DB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92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다음은 발표 순서입니다 팀원소개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r>
              <a:rPr lang="en-US" altLang="ko-KR" dirty="0"/>
              <a:t>, </a:t>
            </a:r>
            <a:r>
              <a:rPr lang="ko-KR" altLang="en-US" dirty="0"/>
              <a:t>프로젝트 설계</a:t>
            </a:r>
            <a:r>
              <a:rPr lang="en-US" altLang="ko-KR" dirty="0"/>
              <a:t>, </a:t>
            </a:r>
            <a:r>
              <a:rPr lang="ko-KR" altLang="en-US" dirty="0"/>
              <a:t>프로젝트 구현 계획 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결재테이블 입니다</a:t>
            </a:r>
            <a:r>
              <a:rPr lang="en-US" altLang="ko-KR" dirty="0"/>
              <a:t>. </a:t>
            </a:r>
            <a:r>
              <a:rPr lang="ko-KR" altLang="en-US" dirty="0"/>
              <a:t>결재양식은 회사마다 다르기</a:t>
            </a:r>
            <a:r>
              <a:rPr lang="ko-KR" altLang="en-US" baseline="0" dirty="0"/>
              <a:t> 때문에 공통코드로 관리 하였습니다 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채팅 테이블 입니다 </a:t>
            </a:r>
            <a:r>
              <a:rPr lang="ko-KR" altLang="en-US" dirty="0" err="1"/>
              <a:t>채팅방</a:t>
            </a:r>
            <a:r>
              <a:rPr lang="ko-KR" altLang="en-US" dirty="0"/>
              <a:t> 생성 시에</a:t>
            </a:r>
            <a:r>
              <a:rPr lang="ko-KR" altLang="en-US" baseline="0" dirty="0"/>
              <a:t>는 채팅테이블에 데이터가 저장되며 </a:t>
            </a:r>
            <a:r>
              <a:rPr lang="ko-KR" altLang="en-US" baseline="0" dirty="0" err="1"/>
              <a:t>채팅방을</a:t>
            </a:r>
            <a:r>
              <a:rPr lang="ko-KR" altLang="en-US" baseline="0" dirty="0"/>
              <a:t> 사용하고 있는 사용자는 채팅멤버에 멤버들이 나눈 채팅내용은 채팅내용테이블에 </a:t>
            </a:r>
            <a:r>
              <a:rPr lang="ko-KR" altLang="en-US" baseline="0" dirty="0" err="1"/>
              <a:t>저장이되어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 err="1"/>
              <a:t>채팅방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종료시에도</a:t>
            </a:r>
            <a:r>
              <a:rPr lang="ko-KR" altLang="en-US" baseline="0" dirty="0"/>
              <a:t> 나눈 대화의 정보는 사라지지 않고 다시 </a:t>
            </a:r>
            <a:r>
              <a:rPr lang="ko-KR" altLang="en-US" baseline="0" dirty="0" err="1"/>
              <a:t>켰을때에</a:t>
            </a:r>
            <a:r>
              <a:rPr lang="ko-KR" altLang="en-US" baseline="0" dirty="0"/>
              <a:t> 이전의 대화내용을 확인 할 수 있습니다 </a:t>
            </a:r>
            <a:endParaRPr lang="en-US" altLang="ko-KR" baseline="0" dirty="0"/>
          </a:p>
          <a:p>
            <a:r>
              <a:rPr lang="ko-KR" altLang="en-US" baseline="0" dirty="0"/>
              <a:t>또한 확인하지 않은 </a:t>
            </a:r>
            <a:r>
              <a:rPr lang="ko-KR" altLang="en-US" baseline="0" dirty="0" err="1"/>
              <a:t>채팅내용이있을시에는</a:t>
            </a:r>
            <a:r>
              <a:rPr lang="ko-KR" altLang="en-US" baseline="0" dirty="0"/>
              <a:t> 채팅 </a:t>
            </a:r>
            <a:r>
              <a:rPr lang="ko-KR" altLang="en-US" baseline="0" dirty="0" err="1"/>
              <a:t>알림테이블을</a:t>
            </a:r>
            <a:r>
              <a:rPr lang="ko-KR" altLang="en-US" baseline="0" dirty="0"/>
              <a:t> 이용하여 알림이 뜹니다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다음은 </a:t>
            </a:r>
            <a:r>
              <a:rPr lang="en-US" altLang="ko-KR" dirty="0"/>
              <a:t>ERD</a:t>
            </a:r>
            <a:r>
              <a:rPr lang="ko-KR" altLang="en-US" dirty="0"/>
              <a:t>입니다 앞서 말씀드렸듯이 저희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애니</a:t>
            </a:r>
            <a:r>
              <a:rPr lang="ko-KR" altLang="en-US" dirty="0" err="1"/>
              <a:t>웨어는</a:t>
            </a:r>
            <a:r>
              <a:rPr lang="ko-KR" altLang="en-US" dirty="0"/>
              <a:t> 하나의 기업이 아닌 여러 기업이 사용하게 만들었습니다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그래서 거의 모든 테이블에 회사테이블이 연결되어 </a:t>
            </a:r>
            <a:r>
              <a:rPr lang="ko-KR" altLang="en-US" baseline="0" dirty="0" err="1"/>
              <a:t>있는것</a:t>
            </a:r>
            <a:r>
              <a:rPr lang="ko-KR" altLang="en-US" baseline="0" dirty="0"/>
              <a:t>  볼 </a:t>
            </a:r>
            <a:r>
              <a:rPr lang="ko-KR" altLang="en-US" baseline="0" dirty="0" err="1"/>
              <a:t>수있습니다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다음은 프로젝트 구현 계획입니다 </a:t>
            </a:r>
            <a:endParaRPr lang="en-US" altLang="ko-KR" dirty="0"/>
          </a:p>
          <a:p>
            <a:r>
              <a:rPr lang="ko-KR" altLang="en-US" dirty="0"/>
              <a:t>구현 계획에 앞서 저희 프로젝트의 </a:t>
            </a:r>
            <a:r>
              <a:rPr lang="ko-KR" altLang="en-US" dirty="0" err="1"/>
              <a:t>액터</a:t>
            </a:r>
            <a:r>
              <a:rPr lang="ko-KR" altLang="en-US" dirty="0"/>
              <a:t> 구조를 설명 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한 기업의 관리자 </a:t>
            </a:r>
            <a:r>
              <a:rPr lang="ko-KR" altLang="en-US" dirty="0" err="1"/>
              <a:t>애니웨어를</a:t>
            </a:r>
            <a:r>
              <a:rPr lang="ko-KR" altLang="en-US" dirty="0"/>
              <a:t> 구매하여 회원가입을 </a:t>
            </a:r>
            <a:r>
              <a:rPr lang="ko-KR" altLang="en-US" dirty="0" err="1"/>
              <a:t>하게되면</a:t>
            </a:r>
            <a:r>
              <a:rPr lang="ko-KR" altLang="en-US" dirty="0"/>
              <a:t> 하나의 회사가 </a:t>
            </a:r>
            <a:r>
              <a:rPr lang="ko-KR" altLang="en-US" dirty="0" err="1"/>
              <a:t>생성이됩니다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 이후에는 그 회사에 속한 직원들이 관리자가 부여한 </a:t>
            </a:r>
            <a:r>
              <a:rPr lang="en-US" altLang="ko-KR" baseline="0" dirty="0"/>
              <a:t>URL</a:t>
            </a:r>
            <a:r>
              <a:rPr lang="ko-KR" altLang="en-US" baseline="0" dirty="0"/>
              <a:t>로 회원가입을 하게 됩니다</a:t>
            </a:r>
            <a:r>
              <a:rPr lang="en-US" altLang="ko-KR" baseline="0" dirty="0"/>
              <a:t>. </a:t>
            </a:r>
          </a:p>
          <a:p>
            <a:r>
              <a:rPr lang="ko-KR" altLang="en-US" dirty="0"/>
              <a:t>그러면 관리자가 </a:t>
            </a:r>
            <a:r>
              <a:rPr lang="ko-KR" altLang="en-US" dirty="0" err="1"/>
              <a:t>회원가입한</a:t>
            </a:r>
            <a:r>
              <a:rPr lang="ko-KR" altLang="en-US" dirty="0"/>
              <a:t> 사용자에게 각각의 직급과 직책 권한을 부여하게 됩니다</a:t>
            </a:r>
            <a:r>
              <a:rPr lang="en-US" altLang="ko-KR" dirty="0"/>
              <a:t>. </a:t>
            </a:r>
            <a:r>
              <a:rPr lang="ko-KR" altLang="en-US" dirty="0"/>
              <a:t>이렇게</a:t>
            </a:r>
            <a:r>
              <a:rPr lang="ko-KR" altLang="en-US" baseline="0" dirty="0"/>
              <a:t> 크게는 관리자와 사용자로 </a:t>
            </a:r>
            <a:r>
              <a:rPr lang="ko-KR" altLang="en-US" baseline="0" dirty="0" err="1"/>
              <a:t>액터가</a:t>
            </a:r>
            <a:r>
              <a:rPr lang="ko-KR" altLang="en-US" baseline="0" dirty="0"/>
              <a:t> 분류되지만 사용자에서도 일반사용자 부서장 </a:t>
            </a:r>
            <a:r>
              <a:rPr lang="en-US" altLang="ko-KR" baseline="0" dirty="0"/>
              <a:t>CEO</a:t>
            </a:r>
            <a:r>
              <a:rPr lang="ko-KR" altLang="en-US" baseline="0" dirty="0"/>
              <a:t>로 나누어 집니다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317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867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다음은 팀원소개입니다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저희 </a:t>
            </a:r>
            <a:r>
              <a:rPr lang="en-US" altLang="ko-KR" dirty="0"/>
              <a:t>1</a:t>
            </a:r>
            <a:r>
              <a:rPr lang="ko-KR" altLang="en-US" dirty="0"/>
              <a:t>팀은 주제 선정</a:t>
            </a:r>
            <a:r>
              <a:rPr lang="ko-KR" altLang="en-US" baseline="0" dirty="0"/>
              <a:t> 이후에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개의 유사사이트를 비교</a:t>
            </a:r>
            <a:r>
              <a:rPr lang="en-US" altLang="ko-KR" baseline="0" dirty="0"/>
              <a:t>, </a:t>
            </a:r>
            <a:r>
              <a:rPr lang="ko-KR" altLang="en-US" baseline="0" dirty="0"/>
              <a:t>분석하였습니다</a:t>
            </a:r>
            <a:r>
              <a:rPr lang="en-US" altLang="ko-KR" baseline="0" dirty="0"/>
              <a:t>. 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개의 사이트의 장점을 모아 </a:t>
            </a:r>
            <a:r>
              <a:rPr lang="en-US" altLang="ko-KR" dirty="0"/>
              <a:t>all in</a:t>
            </a:r>
            <a:r>
              <a:rPr lang="ko-KR" altLang="en-US" dirty="0"/>
              <a:t> </a:t>
            </a:r>
            <a:r>
              <a:rPr lang="en-US" altLang="ko-KR" dirty="0"/>
              <a:t>one</a:t>
            </a:r>
            <a:r>
              <a:rPr lang="en-US" altLang="ko-KR" baseline="0" dirty="0"/>
              <a:t> </a:t>
            </a:r>
            <a:r>
              <a:rPr lang="ko-KR" altLang="en-US" baseline="0" dirty="0"/>
              <a:t>형태로 사용자에게 제공합니다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997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애니웨어</a:t>
            </a:r>
            <a:r>
              <a:rPr lang="ko-KR" altLang="en-US" dirty="0"/>
              <a:t> 그룹웨어는 기존 개발원에서 구현한 그룹웨어와 다르게 서버 구매 및 맞춤형 서비스를</a:t>
            </a:r>
            <a:r>
              <a:rPr lang="ko-KR" altLang="en-US" baseline="0" dirty="0"/>
              <a:t> 제공하는 그룹웨어 서비스입니다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즉 저희 </a:t>
            </a:r>
            <a:r>
              <a:rPr lang="ko-KR" altLang="en-US" baseline="0" dirty="0" err="1"/>
              <a:t>애니웨어를</a:t>
            </a:r>
            <a:r>
              <a:rPr lang="ko-KR" altLang="en-US" baseline="0" dirty="0"/>
              <a:t> 사용하는  클라이언트는 원하는 기능을 구매하여 </a:t>
            </a:r>
            <a:r>
              <a:rPr lang="ko-KR" altLang="en-US" baseline="0" dirty="0" err="1"/>
              <a:t>사용할수있습니다</a:t>
            </a:r>
            <a:r>
              <a:rPr lang="ko-KR" altLang="en-US" baseline="0" dirty="0"/>
              <a:t> 가령 근태관리가 필요하다면 근태관리만 구매하여 사용할 수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전자결재</a:t>
            </a:r>
            <a:r>
              <a:rPr lang="en-US" altLang="ko-KR" baseline="0" dirty="0"/>
              <a:t>, </a:t>
            </a:r>
            <a:r>
              <a:rPr lang="ko-KR" altLang="en-US" baseline="0" dirty="0"/>
              <a:t>보드를 통한 업무관리가 필요하면</a:t>
            </a:r>
            <a:endParaRPr lang="en-US" altLang="ko-KR" baseline="0" dirty="0"/>
          </a:p>
          <a:p>
            <a:r>
              <a:rPr lang="ko-KR" altLang="en-US" baseline="0" dirty="0"/>
              <a:t>그에 해당하는 기능만 구매하여 사용 가능합니다</a:t>
            </a:r>
            <a:endParaRPr lang="en-US" altLang="ko-KR" baseline="0" dirty="0"/>
          </a:p>
          <a:p>
            <a:r>
              <a:rPr lang="ko-KR" altLang="en-US" baseline="0" dirty="0"/>
              <a:t>이</a:t>
            </a:r>
            <a:r>
              <a:rPr lang="en-US" altLang="ko-KR" baseline="0" dirty="0"/>
              <a:t> </a:t>
            </a:r>
            <a:r>
              <a:rPr lang="ko-KR" altLang="en-US" baseline="0" dirty="0"/>
              <a:t>부분이 저희 </a:t>
            </a:r>
            <a:r>
              <a:rPr lang="ko-KR" altLang="en-US" baseline="0" dirty="0" err="1"/>
              <a:t>애니웨어의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가장큰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차별점이며</a:t>
            </a:r>
            <a:r>
              <a:rPr lang="ko-KR" altLang="en-US" baseline="0" dirty="0"/>
              <a:t> 강점입니다</a:t>
            </a:r>
            <a:r>
              <a:rPr lang="en-US" altLang="ko-KR" baseline="0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3E8A41-8420-4F14-9EFB-76D79188DBB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550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애니웨어</a:t>
            </a:r>
            <a:r>
              <a:rPr lang="ko-KR" altLang="en-US" dirty="0"/>
              <a:t> 그룹웨어는 기존 개발원에서 구현한 그룹웨어와 다르게 서버 구매 및 맞춤형 서비스를</a:t>
            </a:r>
            <a:r>
              <a:rPr lang="ko-KR" altLang="en-US" baseline="0" dirty="0"/>
              <a:t> 제공하는 그룹웨어 서비스입니다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즉 저희 </a:t>
            </a:r>
            <a:r>
              <a:rPr lang="ko-KR" altLang="en-US" baseline="0" dirty="0" err="1"/>
              <a:t>애니웨어를</a:t>
            </a:r>
            <a:r>
              <a:rPr lang="ko-KR" altLang="en-US" baseline="0" dirty="0"/>
              <a:t> 사용하는  클라이언트는 원하는 기능을 구매하여 </a:t>
            </a:r>
            <a:r>
              <a:rPr lang="ko-KR" altLang="en-US" baseline="0" dirty="0" err="1"/>
              <a:t>사용할수있습니다</a:t>
            </a:r>
            <a:r>
              <a:rPr lang="ko-KR" altLang="en-US" baseline="0" dirty="0"/>
              <a:t> 가령 근태관리가 필요하다면 근태관리만 구매하여 사용할 수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전자결재</a:t>
            </a:r>
            <a:r>
              <a:rPr lang="en-US" altLang="ko-KR" baseline="0" dirty="0"/>
              <a:t>, </a:t>
            </a:r>
            <a:r>
              <a:rPr lang="ko-KR" altLang="en-US" baseline="0" dirty="0"/>
              <a:t>보드를 통한 업무관리가 필요하면</a:t>
            </a:r>
            <a:endParaRPr lang="en-US" altLang="ko-KR" baseline="0" dirty="0"/>
          </a:p>
          <a:p>
            <a:r>
              <a:rPr lang="ko-KR" altLang="en-US" baseline="0" dirty="0"/>
              <a:t>그에 해당하는 기능만 구매하여 사용 가능합니다</a:t>
            </a:r>
            <a:endParaRPr lang="en-US" altLang="ko-KR" baseline="0" dirty="0"/>
          </a:p>
          <a:p>
            <a:r>
              <a:rPr lang="ko-KR" altLang="en-US" baseline="0" dirty="0"/>
              <a:t>이</a:t>
            </a:r>
            <a:r>
              <a:rPr lang="en-US" altLang="ko-KR" baseline="0" dirty="0"/>
              <a:t> </a:t>
            </a:r>
            <a:r>
              <a:rPr lang="ko-KR" altLang="en-US" baseline="0" dirty="0"/>
              <a:t>부분이 저희 </a:t>
            </a:r>
            <a:r>
              <a:rPr lang="ko-KR" altLang="en-US" baseline="0" dirty="0" err="1"/>
              <a:t>애니웨어의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가장큰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차별점이며</a:t>
            </a:r>
            <a:r>
              <a:rPr lang="ko-KR" altLang="en-US" baseline="0" dirty="0"/>
              <a:t> 강점입니다</a:t>
            </a:r>
            <a:r>
              <a:rPr lang="en-US" altLang="ko-KR" baseline="0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3E8A41-8420-4F14-9EFB-76D79188DBB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29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주요 기능입니다 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개발환경입니다</a:t>
            </a:r>
            <a:r>
              <a:rPr lang="en-US" altLang="ko-KR" dirty="0"/>
              <a:t>. </a:t>
            </a:r>
            <a:r>
              <a:rPr lang="ko-KR" altLang="en-US" dirty="0"/>
              <a:t>기본적으로 스프링 프레임워크를 사용하였으며 </a:t>
            </a:r>
            <a:r>
              <a:rPr lang="ko-KR" altLang="en-US" dirty="0" err="1"/>
              <a:t>마이바티스</a:t>
            </a:r>
            <a:r>
              <a:rPr lang="ko-KR" altLang="en-US" dirty="0"/>
              <a:t> 로그</a:t>
            </a:r>
            <a:r>
              <a:rPr lang="en-US" altLang="ko-KR" dirty="0"/>
              <a:t>4j </a:t>
            </a:r>
            <a:r>
              <a:rPr lang="ko-KR" altLang="en-US" dirty="0" err="1"/>
              <a:t>타일즈</a:t>
            </a:r>
            <a:r>
              <a:rPr lang="ko-KR" altLang="en-US" dirty="0"/>
              <a:t> 데이터</a:t>
            </a:r>
            <a:r>
              <a:rPr lang="ko-KR" altLang="en-US" baseline="0" dirty="0"/>
              <a:t> 베이스 관리는 </a:t>
            </a:r>
            <a:r>
              <a:rPr lang="ko-KR" altLang="en-US" baseline="0" dirty="0" err="1"/>
              <a:t>오라클</a:t>
            </a:r>
            <a:r>
              <a:rPr lang="ko-KR" altLang="en-US" baseline="0" dirty="0"/>
              <a:t> </a:t>
            </a:r>
            <a:r>
              <a:rPr lang="en-US" altLang="ko-KR" baseline="0" dirty="0"/>
              <a:t>SQL </a:t>
            </a:r>
            <a:r>
              <a:rPr lang="ko-KR" altLang="en-US" baseline="0" dirty="0" err="1"/>
              <a:t>디벨로퍼를</a:t>
            </a:r>
            <a:r>
              <a:rPr lang="ko-KR" altLang="en-US" baseline="0" dirty="0"/>
              <a:t> 사용하였습니다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또한 비밀번호 찾기에 필요한</a:t>
            </a:r>
            <a:endParaRPr lang="en-US" altLang="ko-KR" baseline="0" dirty="0"/>
          </a:p>
          <a:p>
            <a:r>
              <a:rPr lang="ko-KR" altLang="en-US" baseline="0" dirty="0"/>
              <a:t>자바메일 </a:t>
            </a:r>
            <a:r>
              <a:rPr lang="en-US" altLang="ko-KR" baseline="0" dirty="0"/>
              <a:t>API </a:t>
            </a:r>
            <a:r>
              <a:rPr lang="ko-KR" altLang="en-US" baseline="0" dirty="0"/>
              <a:t>업무일지와 근태관리에 필요한 풀 캘린더 결재양식</a:t>
            </a:r>
            <a:r>
              <a:rPr lang="en-US" altLang="ko-KR" baseline="0" dirty="0"/>
              <a:t>, </a:t>
            </a:r>
            <a:r>
              <a:rPr lang="ko-KR" altLang="en-US" baseline="0" dirty="0"/>
              <a:t>게시판 등록에 </a:t>
            </a:r>
            <a:r>
              <a:rPr lang="ko-KR" altLang="en-US" baseline="0" dirty="0" err="1"/>
              <a:t>핗요한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씨케이데이터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실시간 채팅과 알림에 필요한 </a:t>
            </a:r>
            <a:r>
              <a:rPr lang="ko-KR" altLang="en-US" baseline="0" dirty="0" err="1"/>
              <a:t>스톰프와</a:t>
            </a:r>
            <a:r>
              <a:rPr lang="ko-KR" altLang="en-US" baseline="0" dirty="0"/>
              <a:t> 속</a:t>
            </a:r>
            <a:r>
              <a:rPr lang="en-US" altLang="ko-KR" baseline="0" dirty="0"/>
              <a:t>JS</a:t>
            </a:r>
            <a:r>
              <a:rPr lang="ko-KR" altLang="en-US" baseline="0" dirty="0"/>
              <a:t>가 있습니다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업무와 일감의 데이터를 저장하는 보드테이블입니다</a:t>
            </a:r>
            <a:r>
              <a:rPr lang="en-US" altLang="ko-KR" dirty="0"/>
              <a:t>. </a:t>
            </a:r>
            <a:r>
              <a:rPr lang="ko-KR" altLang="en-US" dirty="0"/>
              <a:t>하나의 보드를 </a:t>
            </a:r>
            <a:r>
              <a:rPr lang="ko-KR" altLang="en-US" dirty="0" err="1"/>
              <a:t>컬럼과</a:t>
            </a:r>
            <a:r>
              <a:rPr lang="ko-KR" altLang="en-US" dirty="0"/>
              <a:t> 카드를 사용하여 세분화하여 관리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2022</a:t>
            </a:r>
            <a:r>
              <a:rPr lang="ko-KR" altLang="en-US" sz="1200" dirty="0">
                <a:solidFill>
                  <a:schemeClr val="bg1"/>
                </a:solidFill>
              </a:rPr>
              <a:t>년도 </a:t>
            </a:r>
            <a:r>
              <a:rPr lang="en-US" altLang="ko-KR" sz="1200" dirty="0">
                <a:solidFill>
                  <a:schemeClr val="bg1"/>
                </a:solidFill>
              </a:rPr>
              <a:t>3</a:t>
            </a:r>
            <a:r>
              <a:rPr lang="ko-KR" altLang="en-US" sz="1200" dirty="0">
                <a:solidFill>
                  <a:schemeClr val="bg1"/>
                </a:solidFill>
              </a:rPr>
              <a:t>월반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E5BCDE3-06A8-737C-A597-1DC6312E8615}"/>
              </a:ext>
            </a:extLst>
          </p:cNvPr>
          <p:cNvGrpSpPr/>
          <p:nvPr/>
        </p:nvGrpSpPr>
        <p:grpSpPr>
          <a:xfrm>
            <a:off x="1712407" y="2643224"/>
            <a:ext cx="4898925" cy="1837088"/>
            <a:chOff x="1645354" y="1342876"/>
            <a:chExt cx="2782630" cy="1127238"/>
          </a:xfrm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A1B9E2F7-7370-3510-C55B-DB76D99024E1}"/>
                </a:ext>
              </a:extLst>
            </p:cNvPr>
            <p:cNvSpPr/>
            <p:nvPr/>
          </p:nvSpPr>
          <p:spPr>
            <a:xfrm>
              <a:off x="2830067" y="1438677"/>
              <a:ext cx="420273" cy="918002"/>
            </a:xfrm>
            <a:prstGeom prst="parallelogram">
              <a:avLst>
                <a:gd name="adj" fmla="val 74404"/>
              </a:avLst>
            </a:prstGeom>
            <a:solidFill>
              <a:schemeClr val="bg1"/>
            </a:solidFill>
            <a:ln w="41275" cap="sq">
              <a:solidFill>
                <a:schemeClr val="bg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25D2A20-25E4-CD6D-B8DD-E02CED19209E}"/>
                </a:ext>
              </a:extLst>
            </p:cNvPr>
            <p:cNvGrpSpPr/>
            <p:nvPr/>
          </p:nvGrpSpPr>
          <p:grpSpPr>
            <a:xfrm>
              <a:off x="2516097" y="1946257"/>
              <a:ext cx="418505" cy="423173"/>
              <a:chOff x="1812675" y="1966847"/>
              <a:chExt cx="660271" cy="605388"/>
            </a:xfrm>
            <a:solidFill>
              <a:schemeClr val="tx1"/>
            </a:solidFill>
          </p:grpSpPr>
          <p:sp>
            <p:nvSpPr>
              <p:cNvPr id="33" name="평행 사변형 32">
                <a:extLst>
                  <a:ext uri="{FF2B5EF4-FFF2-40B4-BE49-F238E27FC236}">
                    <a16:creationId xmlns:a16="http://schemas.microsoft.com/office/drawing/2014/main" id="{F4EF5C8D-7ECE-2F8F-F504-6CD8219F0080}"/>
                  </a:ext>
                </a:extLst>
              </p:cNvPr>
              <p:cNvSpPr/>
              <p:nvPr/>
            </p:nvSpPr>
            <p:spPr>
              <a:xfrm flipH="1">
                <a:off x="1812675" y="1981954"/>
                <a:ext cx="338799" cy="590281"/>
              </a:xfrm>
              <a:prstGeom prst="parallelogram">
                <a:avLst>
                  <a:gd name="adj" fmla="val 44192"/>
                </a:avLst>
              </a:prstGeom>
              <a:solidFill>
                <a:schemeClr val="bg1"/>
              </a:solidFill>
              <a:ln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평행 사변형 33">
                <a:extLst>
                  <a:ext uri="{FF2B5EF4-FFF2-40B4-BE49-F238E27FC236}">
                    <a16:creationId xmlns:a16="http://schemas.microsoft.com/office/drawing/2014/main" id="{4A8EFB45-04BB-5A89-8153-FCAD0D7B1759}"/>
                  </a:ext>
                </a:extLst>
              </p:cNvPr>
              <p:cNvSpPr/>
              <p:nvPr/>
            </p:nvSpPr>
            <p:spPr>
              <a:xfrm flipH="1">
                <a:off x="2154319" y="1966847"/>
                <a:ext cx="318627" cy="590281"/>
              </a:xfrm>
              <a:prstGeom prst="parallelogram">
                <a:avLst>
                  <a:gd name="adj" fmla="val 42482"/>
                </a:avLst>
              </a:prstGeom>
              <a:solidFill>
                <a:schemeClr val="bg1"/>
              </a:solidFill>
              <a:ln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평행 사변형 34">
                <a:extLst>
                  <a:ext uri="{FF2B5EF4-FFF2-40B4-BE49-F238E27FC236}">
                    <a16:creationId xmlns:a16="http://schemas.microsoft.com/office/drawing/2014/main" id="{FC025714-340C-2973-D0AC-8F3DB302BA06}"/>
                  </a:ext>
                </a:extLst>
              </p:cNvPr>
              <p:cNvSpPr/>
              <p:nvPr/>
            </p:nvSpPr>
            <p:spPr>
              <a:xfrm>
                <a:off x="1998091" y="1978402"/>
                <a:ext cx="322060" cy="590281"/>
              </a:xfrm>
              <a:prstGeom prst="parallelogram">
                <a:avLst>
                  <a:gd name="adj" fmla="val 52294"/>
                </a:avLst>
              </a:prstGeom>
              <a:solidFill>
                <a:schemeClr val="bg1"/>
              </a:solidFill>
              <a:ln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E27FA965-77E5-CF72-1E08-1CC49950FB21}"/>
                </a:ext>
              </a:extLst>
            </p:cNvPr>
            <p:cNvSpPr/>
            <p:nvPr/>
          </p:nvSpPr>
          <p:spPr>
            <a:xfrm flipH="1">
              <a:off x="2882725" y="1440273"/>
              <a:ext cx="229925" cy="404404"/>
            </a:xfrm>
            <a:prstGeom prst="parallelogram">
              <a:avLst>
                <a:gd name="adj" fmla="val 47712"/>
              </a:avLst>
            </a:prstGeom>
            <a:solidFill>
              <a:schemeClr val="bg1"/>
            </a:solidFill>
            <a:ln w="34925" cap="sq">
              <a:solidFill>
                <a:schemeClr val="bg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FB0B41B-6763-FD5B-FE2B-E40B5C5717F3}"/>
                </a:ext>
              </a:extLst>
            </p:cNvPr>
            <p:cNvGrpSpPr/>
            <p:nvPr/>
          </p:nvGrpSpPr>
          <p:grpSpPr>
            <a:xfrm>
              <a:off x="2318816" y="1440274"/>
              <a:ext cx="1419322" cy="928476"/>
              <a:chOff x="2328569" y="1484785"/>
              <a:chExt cx="1482685" cy="826277"/>
            </a:xfrm>
          </p:grpSpPr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6E036126-58C1-295C-C5B3-6E0BE498168A}"/>
                  </a:ext>
                </a:extLst>
              </p:cNvPr>
              <p:cNvSpPr/>
              <p:nvPr/>
            </p:nvSpPr>
            <p:spPr>
              <a:xfrm>
                <a:off x="2328569" y="1484785"/>
                <a:ext cx="224331" cy="359890"/>
              </a:xfrm>
              <a:prstGeom prst="parallelogram">
                <a:avLst>
                  <a:gd name="adj" fmla="val 50476"/>
                </a:avLst>
              </a:prstGeom>
              <a:solidFill>
                <a:schemeClr val="bg1"/>
              </a:solidFill>
              <a:ln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F4C1133F-3910-A269-3AD9-58A94F91119B}"/>
                  </a:ext>
                </a:extLst>
              </p:cNvPr>
              <p:cNvSpPr/>
              <p:nvPr/>
            </p:nvSpPr>
            <p:spPr>
              <a:xfrm>
                <a:off x="2609858" y="1484785"/>
                <a:ext cx="224331" cy="359890"/>
              </a:xfrm>
              <a:prstGeom prst="parallelogram">
                <a:avLst>
                  <a:gd name="adj" fmla="val 50476"/>
                </a:avLst>
              </a:prstGeom>
              <a:solidFill>
                <a:schemeClr val="bg1"/>
              </a:solidFill>
              <a:ln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평행 사변형 30">
                <a:extLst>
                  <a:ext uri="{FF2B5EF4-FFF2-40B4-BE49-F238E27FC236}">
                    <a16:creationId xmlns:a16="http://schemas.microsoft.com/office/drawing/2014/main" id="{79EE904B-1BC2-E0E6-057F-9D71A9A2EE95}"/>
                  </a:ext>
                </a:extLst>
              </p:cNvPr>
              <p:cNvSpPr/>
              <p:nvPr/>
            </p:nvSpPr>
            <p:spPr>
              <a:xfrm flipH="1">
                <a:off x="2447510" y="1484785"/>
                <a:ext cx="224330" cy="359890"/>
              </a:xfrm>
              <a:prstGeom prst="parallelogram">
                <a:avLst>
                  <a:gd name="adj" fmla="val 50476"/>
                </a:avLst>
              </a:prstGeom>
              <a:solidFill>
                <a:schemeClr val="bg1"/>
              </a:solidFill>
              <a:ln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평행 사변형 31">
                <a:extLst>
                  <a:ext uri="{FF2B5EF4-FFF2-40B4-BE49-F238E27FC236}">
                    <a16:creationId xmlns:a16="http://schemas.microsoft.com/office/drawing/2014/main" id="{D825954D-403B-1D47-5573-EE4A454D01CB}"/>
                  </a:ext>
                </a:extLst>
              </p:cNvPr>
              <p:cNvSpPr/>
              <p:nvPr/>
            </p:nvSpPr>
            <p:spPr>
              <a:xfrm>
                <a:off x="3586923" y="1951172"/>
                <a:ext cx="224331" cy="359890"/>
              </a:xfrm>
              <a:prstGeom prst="parallelogram">
                <a:avLst>
                  <a:gd name="adj" fmla="val 50476"/>
                </a:avLst>
              </a:prstGeom>
              <a:solidFill>
                <a:schemeClr val="bg1"/>
              </a:solidFill>
              <a:ln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AAF86E-822B-0FC9-5F30-48A7C4974994}"/>
                </a:ext>
              </a:extLst>
            </p:cNvPr>
            <p:cNvGrpSpPr/>
            <p:nvPr/>
          </p:nvGrpSpPr>
          <p:grpSpPr>
            <a:xfrm>
              <a:off x="1856317" y="1450000"/>
              <a:ext cx="2422897" cy="912857"/>
              <a:chOff x="-180280" y="512760"/>
              <a:chExt cx="3625263" cy="1338637"/>
            </a:xfrm>
            <a:solidFill>
              <a:schemeClr val="tx1"/>
            </a:solidFill>
            <a:effectLst>
              <a:innerShdw blurRad="63500" dist="50800" dir="2700000">
                <a:schemeClr val="tx1">
                  <a:alpha val="50000"/>
                </a:schemeClr>
              </a:innerShdw>
            </a:effectLst>
          </p:grpSpPr>
          <p:sp>
            <p:nvSpPr>
              <p:cNvPr id="16" name="평행 사변형 15">
                <a:extLst>
                  <a:ext uri="{FF2B5EF4-FFF2-40B4-BE49-F238E27FC236}">
                    <a16:creationId xmlns:a16="http://schemas.microsoft.com/office/drawing/2014/main" id="{1A246A1B-4C30-20E4-8398-A334487001E2}"/>
                  </a:ext>
                </a:extLst>
              </p:cNvPr>
              <p:cNvSpPr/>
              <p:nvPr/>
            </p:nvSpPr>
            <p:spPr>
              <a:xfrm>
                <a:off x="1593864" y="1293857"/>
                <a:ext cx="344026" cy="547612"/>
              </a:xfrm>
              <a:prstGeom prst="parallelogram">
                <a:avLst>
                  <a:gd name="adj" fmla="val 54812"/>
                </a:avLst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평행 사변형 18">
                <a:extLst>
                  <a:ext uri="{FF2B5EF4-FFF2-40B4-BE49-F238E27FC236}">
                    <a16:creationId xmlns:a16="http://schemas.microsoft.com/office/drawing/2014/main" id="{79412206-51F7-D676-ED26-2D2786A90714}"/>
                  </a:ext>
                </a:extLst>
              </p:cNvPr>
              <p:cNvSpPr/>
              <p:nvPr/>
            </p:nvSpPr>
            <p:spPr>
              <a:xfrm flipH="1">
                <a:off x="1875075" y="1293855"/>
                <a:ext cx="321310" cy="547613"/>
              </a:xfrm>
              <a:prstGeom prst="parallelogram">
                <a:avLst>
                  <a:gd name="adj" fmla="val 54488"/>
                </a:avLst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8D05779-18E6-63EE-88AA-B830346D5AE6}"/>
                  </a:ext>
                </a:extLst>
              </p:cNvPr>
              <p:cNvSpPr/>
              <p:nvPr/>
            </p:nvSpPr>
            <p:spPr>
              <a:xfrm>
                <a:off x="1712737" y="1654833"/>
                <a:ext cx="360040" cy="87091"/>
              </a:xfrm>
              <a:prstGeom prst="rect">
                <a:avLst/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89CA0FA-5622-8E2D-4CD3-1F9732798E2F}"/>
                  </a:ext>
                </a:extLst>
              </p:cNvPr>
              <p:cNvSpPr/>
              <p:nvPr/>
            </p:nvSpPr>
            <p:spPr>
              <a:xfrm>
                <a:off x="2474056" y="1599567"/>
                <a:ext cx="263698" cy="116329"/>
              </a:xfrm>
              <a:prstGeom prst="rect">
                <a:avLst/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C5925EA0-347F-5A3F-48ED-097005CA727F}"/>
                  </a:ext>
                </a:extLst>
              </p:cNvPr>
              <p:cNvSpPr/>
              <p:nvPr/>
            </p:nvSpPr>
            <p:spPr>
              <a:xfrm flipH="1">
                <a:off x="2685567" y="1610204"/>
                <a:ext cx="166039" cy="241193"/>
              </a:xfrm>
              <a:prstGeom prst="parallelogram">
                <a:avLst>
                  <a:gd name="adj" fmla="val 35409"/>
                </a:avLst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평행 사변형 24">
                <a:extLst>
                  <a:ext uri="{FF2B5EF4-FFF2-40B4-BE49-F238E27FC236}">
                    <a16:creationId xmlns:a16="http://schemas.microsoft.com/office/drawing/2014/main" id="{733F90B1-7755-3D52-C381-13191F7089B4}"/>
                  </a:ext>
                </a:extLst>
              </p:cNvPr>
              <p:cNvSpPr/>
              <p:nvPr/>
            </p:nvSpPr>
            <p:spPr>
              <a:xfrm>
                <a:off x="2978258" y="1271288"/>
                <a:ext cx="257640" cy="575915"/>
              </a:xfrm>
              <a:prstGeom prst="parallelogram">
                <a:avLst>
                  <a:gd name="adj" fmla="val 48874"/>
                </a:avLst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6A11571-9FC1-FA7E-CFD5-40B989BCB452}"/>
                  </a:ext>
                </a:extLst>
              </p:cNvPr>
              <p:cNvSpPr/>
              <p:nvPr/>
            </p:nvSpPr>
            <p:spPr>
              <a:xfrm>
                <a:off x="3118230" y="1268553"/>
                <a:ext cx="326753" cy="87826"/>
              </a:xfrm>
              <a:prstGeom prst="rect">
                <a:avLst/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AC70971-D201-1881-4E6D-BE9673C3641C}"/>
                  </a:ext>
                </a:extLst>
              </p:cNvPr>
              <p:cNvSpPr/>
              <p:nvPr/>
            </p:nvSpPr>
            <p:spPr>
              <a:xfrm>
                <a:off x="3118227" y="1515332"/>
                <a:ext cx="326756" cy="87826"/>
              </a:xfrm>
              <a:prstGeom prst="rect">
                <a:avLst/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C17F7C8-2F82-A5A9-92AC-441C09524991}"/>
                  </a:ext>
                </a:extLst>
              </p:cNvPr>
              <p:cNvSpPr/>
              <p:nvPr/>
            </p:nvSpPr>
            <p:spPr>
              <a:xfrm>
                <a:off x="3080170" y="1761572"/>
                <a:ext cx="364813" cy="87826"/>
              </a:xfrm>
              <a:prstGeom prst="rect">
                <a:avLst/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E24A61D1-0988-F32A-48B7-6A5DCE759ADD}"/>
                  </a:ext>
                </a:extLst>
              </p:cNvPr>
              <p:cNvSpPr/>
              <p:nvPr/>
            </p:nvSpPr>
            <p:spPr>
              <a:xfrm>
                <a:off x="-180280" y="512763"/>
                <a:ext cx="344026" cy="547612"/>
              </a:xfrm>
              <a:prstGeom prst="parallelogram">
                <a:avLst>
                  <a:gd name="adj" fmla="val 54812"/>
                </a:avLst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312F7698-DDAD-0E9E-8C61-F38AC779BD04}"/>
                  </a:ext>
                </a:extLst>
              </p:cNvPr>
              <p:cNvSpPr/>
              <p:nvPr/>
            </p:nvSpPr>
            <p:spPr>
              <a:xfrm flipH="1">
                <a:off x="100931" y="512760"/>
                <a:ext cx="321310" cy="547613"/>
              </a:xfrm>
              <a:prstGeom prst="parallelogram">
                <a:avLst>
                  <a:gd name="adj" fmla="val 54488"/>
                </a:avLst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D09C4B6-49D0-CB81-E0AE-5407262CE739}"/>
                  </a:ext>
                </a:extLst>
              </p:cNvPr>
              <p:cNvSpPr/>
              <p:nvPr/>
            </p:nvSpPr>
            <p:spPr>
              <a:xfrm>
                <a:off x="-61407" y="873739"/>
                <a:ext cx="360040" cy="87091"/>
              </a:xfrm>
              <a:prstGeom prst="rect">
                <a:avLst/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" name="막힌 원호 9">
              <a:extLst>
                <a:ext uri="{FF2B5EF4-FFF2-40B4-BE49-F238E27FC236}">
                  <a16:creationId xmlns:a16="http://schemas.microsoft.com/office/drawing/2014/main" id="{238A1184-C070-935D-B4F2-C33154042205}"/>
                </a:ext>
              </a:extLst>
            </p:cNvPr>
            <p:cNvSpPr/>
            <p:nvPr/>
          </p:nvSpPr>
          <p:spPr>
            <a:xfrm rot="4272692">
              <a:off x="3607479" y="1953060"/>
              <a:ext cx="302737" cy="319797"/>
            </a:xfrm>
            <a:prstGeom prst="blockArc">
              <a:avLst>
                <a:gd name="adj1" fmla="val 8370176"/>
                <a:gd name="adj2" fmla="val 1623995"/>
                <a:gd name="adj3" fmla="val 25512"/>
              </a:avLst>
            </a:prstGeom>
            <a:solidFill>
              <a:schemeClr val="bg1"/>
            </a:solidFill>
            <a:ln w="317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0BCC85-28EA-FFDC-D298-E41DDA64D63B}"/>
                </a:ext>
              </a:extLst>
            </p:cNvPr>
            <p:cNvSpPr/>
            <p:nvPr/>
          </p:nvSpPr>
          <p:spPr>
            <a:xfrm>
              <a:off x="3145551" y="1868625"/>
              <a:ext cx="1272443" cy="94110"/>
            </a:xfrm>
            <a:prstGeom prst="rect">
              <a:avLst/>
            </a:prstGeom>
            <a:solidFill>
              <a:srgbClr val="2036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10D40C-C82A-CB69-4288-BDF05397BEAF}"/>
                </a:ext>
              </a:extLst>
            </p:cNvPr>
            <p:cNvSpPr/>
            <p:nvPr/>
          </p:nvSpPr>
          <p:spPr>
            <a:xfrm>
              <a:off x="1645354" y="1871430"/>
              <a:ext cx="1272443" cy="94110"/>
            </a:xfrm>
            <a:prstGeom prst="rect">
              <a:avLst/>
            </a:prstGeom>
            <a:solidFill>
              <a:srgbClr val="2036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183A468-6436-0EC4-F45C-5BD366CED69E}"/>
                </a:ext>
              </a:extLst>
            </p:cNvPr>
            <p:cNvSpPr/>
            <p:nvPr/>
          </p:nvSpPr>
          <p:spPr>
            <a:xfrm>
              <a:off x="1746897" y="1342876"/>
              <a:ext cx="1776497" cy="94110"/>
            </a:xfrm>
            <a:prstGeom prst="rect">
              <a:avLst/>
            </a:prstGeom>
            <a:solidFill>
              <a:srgbClr val="2036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9A51BBD-49B4-86B8-C84C-8B6AA3A0605B}"/>
                </a:ext>
              </a:extLst>
            </p:cNvPr>
            <p:cNvSpPr/>
            <p:nvPr/>
          </p:nvSpPr>
          <p:spPr>
            <a:xfrm>
              <a:off x="2334952" y="2376004"/>
              <a:ext cx="2093032" cy="94110"/>
            </a:xfrm>
            <a:prstGeom prst="rect">
              <a:avLst/>
            </a:prstGeom>
            <a:solidFill>
              <a:srgbClr val="2036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FFF0EFA-8161-E601-834E-0FFC38A8C232}"/>
              </a:ext>
            </a:extLst>
          </p:cNvPr>
          <p:cNvSpPr txBox="1"/>
          <p:nvPr/>
        </p:nvSpPr>
        <p:spPr>
          <a:xfrm>
            <a:off x="7371894" y="5554257"/>
            <a:ext cx="3790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1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최종프로젝트 발표</a:t>
            </a:r>
            <a:r>
              <a:rPr lang="en-US" altLang="ko-KR" b="1" i="1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 TEAM_1</a:t>
            </a:r>
            <a:endParaRPr lang="ko-KR" altLang="en-US" b="1" i="1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95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22A060-9A25-4DFB-B3A8-DB9E9CE64455}"/>
              </a:ext>
            </a:extLst>
          </p:cNvPr>
          <p:cNvSpPr/>
          <p:nvPr/>
        </p:nvSpPr>
        <p:spPr>
          <a:xfrm>
            <a:off x="5751098" y="360266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834F69E-84F5-425C-BFFA-ECBD89D4C281}"/>
              </a:ext>
            </a:extLst>
          </p:cNvPr>
          <p:cNvSpPr/>
          <p:nvPr/>
        </p:nvSpPr>
        <p:spPr>
          <a:xfrm>
            <a:off x="3669656" y="3602664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8AA9DA-8513-4FC6-907C-82912F7DDFC9}"/>
              </a:ext>
            </a:extLst>
          </p:cNvPr>
          <p:cNvSpPr/>
          <p:nvPr/>
        </p:nvSpPr>
        <p:spPr>
          <a:xfrm>
            <a:off x="4724854" y="1753056"/>
            <a:ext cx="2738208" cy="2738208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4150065" y="4924690"/>
            <a:ext cx="119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+mj-ea"/>
                <a:ea typeface="+mj-ea"/>
              </a:rPr>
              <a:t>업무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876574" y="4924690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+mj-ea"/>
                <a:ea typeface="+mj-ea"/>
              </a:rPr>
              <a:t>근태 관리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19410" y="2922105"/>
            <a:ext cx="1790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+mj-ea"/>
                <a:ea typeface="+mj-ea"/>
              </a:rPr>
              <a:t>회사  개별 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DD4DD-B221-4DB3-82C9-9714DADA8761}"/>
              </a:ext>
            </a:extLst>
          </p:cNvPr>
          <p:cNvSpPr txBox="1"/>
          <p:nvPr/>
        </p:nvSpPr>
        <p:spPr>
          <a:xfrm>
            <a:off x="946224" y="4911846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TODO</a:t>
            </a:r>
            <a:r>
              <a:rPr lang="ko-KR" altLang="en-US" sz="1600" dirty="0"/>
              <a:t>를 카드 형식으로 </a:t>
            </a:r>
            <a:endParaRPr lang="en-US" altLang="ko-KR" sz="1600" dirty="0"/>
          </a:p>
          <a:p>
            <a:pPr algn="just"/>
            <a:r>
              <a:rPr lang="ko-KR" altLang="en-US" sz="1600" dirty="0"/>
              <a:t>관리하여 프로젝트 별 일감관리가 가능하고</a:t>
            </a:r>
            <a:r>
              <a:rPr lang="en-US" altLang="ko-KR" sz="1600" dirty="0"/>
              <a:t>,</a:t>
            </a:r>
            <a:r>
              <a:rPr lang="ko-KR" altLang="en-US" sz="1600" dirty="0"/>
              <a:t> 실시간 알림과 실시간 채팅을 통해 신속한 소통이 가능하다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78313-7C82-4070-875A-D7A2F0DAA310}"/>
              </a:ext>
            </a:extLst>
          </p:cNvPr>
          <p:cNvSpPr txBox="1"/>
          <p:nvPr/>
        </p:nvSpPr>
        <p:spPr>
          <a:xfrm>
            <a:off x="8657580" y="4911845"/>
            <a:ext cx="2830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월별</a:t>
            </a:r>
            <a:r>
              <a:rPr lang="en-US" altLang="ko-KR" sz="1600" dirty="0"/>
              <a:t>, </a:t>
            </a:r>
            <a:r>
              <a:rPr lang="ko-KR" altLang="en-US" sz="1600" dirty="0"/>
              <a:t>주별 목표 근무 시간을 나타내어 근무시간을 </a:t>
            </a:r>
            <a:endParaRPr lang="en-US" altLang="ko-KR" sz="1600" dirty="0"/>
          </a:p>
          <a:p>
            <a:pPr algn="just"/>
            <a:r>
              <a:rPr lang="ko-KR" altLang="en-US" sz="1600" dirty="0"/>
              <a:t>효율적으로 관리가 가능하며 </a:t>
            </a:r>
            <a:endParaRPr lang="en-US" altLang="ko-KR" sz="1600" dirty="0"/>
          </a:p>
          <a:p>
            <a:pPr algn="just"/>
            <a:r>
              <a:rPr lang="ko-KR" altLang="en-US" sz="1600" dirty="0"/>
              <a:t>신속한 결재 시스템으로 </a:t>
            </a:r>
            <a:endParaRPr lang="en-US" altLang="ko-KR" sz="1600" dirty="0"/>
          </a:p>
          <a:p>
            <a:pPr algn="just"/>
            <a:r>
              <a:rPr lang="ko-KR" altLang="en-US" sz="1600" dirty="0"/>
              <a:t>인해 업무 승인이 빨라진다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69D5CB-5799-4D8E-BADC-C031F261C033}"/>
              </a:ext>
            </a:extLst>
          </p:cNvPr>
          <p:cNvSpPr txBox="1"/>
          <p:nvPr/>
        </p:nvSpPr>
        <p:spPr>
          <a:xfrm>
            <a:off x="7631337" y="2180028"/>
            <a:ext cx="3436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회사별로 관리자가 </a:t>
            </a:r>
            <a:endParaRPr lang="en-US" altLang="ko-KR" dirty="0"/>
          </a:p>
          <a:p>
            <a:pPr algn="just"/>
            <a:r>
              <a:rPr lang="ko-KR" altLang="en-US" dirty="0"/>
              <a:t>직급</a:t>
            </a:r>
            <a:r>
              <a:rPr lang="en-US" altLang="ko-KR" dirty="0"/>
              <a:t>, </a:t>
            </a:r>
            <a:r>
              <a:rPr lang="ko-KR" altLang="en-US" dirty="0"/>
              <a:t>부서</a:t>
            </a:r>
            <a:r>
              <a:rPr lang="en-US" altLang="ko-KR" dirty="0"/>
              <a:t>, </a:t>
            </a:r>
            <a:r>
              <a:rPr lang="ko-KR" altLang="en-US" dirty="0"/>
              <a:t>결재양식 등을 </a:t>
            </a:r>
            <a:endParaRPr lang="en-US" altLang="ko-KR" dirty="0"/>
          </a:p>
          <a:p>
            <a:pPr algn="just"/>
            <a:r>
              <a:rPr lang="ko-KR" altLang="en-US" dirty="0"/>
              <a:t>직접 커스터마이징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주요 기능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4D86F-D6A2-A38A-8530-265E52C601A2}"/>
              </a:ext>
            </a:extLst>
          </p:cNvPr>
          <p:cNvSpPr txBox="1"/>
          <p:nvPr/>
        </p:nvSpPr>
        <p:spPr>
          <a:xfrm>
            <a:off x="908064" y="271193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E6C36-DA4F-DA0B-134B-ACC03C59BE1E}"/>
              </a:ext>
            </a:extLst>
          </p:cNvPr>
          <p:cNvSpPr txBox="1"/>
          <p:nvPr/>
        </p:nvSpPr>
        <p:spPr>
          <a:xfrm>
            <a:off x="5620761" y="409115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+mj-ea"/>
                <a:ea typeface="+mj-ea"/>
              </a:rPr>
              <a:t>효 율 성</a:t>
            </a:r>
          </a:p>
        </p:txBody>
      </p: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3" grpId="0"/>
      <p:bldP spid="24" grpId="0"/>
      <p:bldP spid="25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980639" y="311824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007184" y="263013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프로젝트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Part 3,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27376-C8B7-1B63-C7AF-B5645FE1A20E}"/>
              </a:ext>
            </a:extLst>
          </p:cNvPr>
          <p:cNvSpPr txBox="1"/>
          <p:nvPr/>
        </p:nvSpPr>
        <p:spPr>
          <a:xfrm>
            <a:off x="339536" y="1264666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cs typeface="+mn-cs"/>
              </a:rPr>
              <a:t>개발 환경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0A8A19-F8CA-9DB2-D981-296D22CCAE5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5B8D8-4483-B73E-39DD-CEA28CB3936D}"/>
              </a:ext>
            </a:extLst>
          </p:cNvPr>
          <p:cNvSpPr txBox="1"/>
          <p:nvPr/>
        </p:nvSpPr>
        <p:spPr>
          <a:xfrm>
            <a:off x="1732270" y="2811925"/>
            <a:ext cx="4095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Java, JavaScript, HTML, CSS, SQL 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00E4A7-EFF4-5928-A59B-EAA108D9EFF2}"/>
              </a:ext>
            </a:extLst>
          </p:cNvPr>
          <p:cNvSpPr txBox="1"/>
          <p:nvPr/>
        </p:nvSpPr>
        <p:spPr>
          <a:xfrm>
            <a:off x="1732269" y="4989889"/>
            <a:ext cx="4095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Spring Framework, Oracle, </a:t>
            </a:r>
            <a:r>
              <a:rPr lang="en-US" altLang="ko-KR" dirty="0" err="1"/>
              <a:t>MyBatis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Apache Tomcat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45D54F8-215B-A2B2-286C-3A3786B2002C}"/>
              </a:ext>
            </a:extLst>
          </p:cNvPr>
          <p:cNvSpPr/>
          <p:nvPr/>
        </p:nvSpPr>
        <p:spPr>
          <a:xfrm>
            <a:off x="1750742" y="2177021"/>
            <a:ext cx="1694228" cy="3614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1C11E61-5B1F-0906-E970-CC5C6AD39E96}"/>
              </a:ext>
            </a:extLst>
          </p:cNvPr>
          <p:cNvSpPr/>
          <p:nvPr/>
        </p:nvSpPr>
        <p:spPr>
          <a:xfrm>
            <a:off x="1750742" y="4211441"/>
            <a:ext cx="1694228" cy="3614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96C2D79-A8AB-A1E6-60DA-FA3DB9544118}"/>
              </a:ext>
            </a:extLst>
          </p:cNvPr>
          <p:cNvSpPr/>
          <p:nvPr/>
        </p:nvSpPr>
        <p:spPr>
          <a:xfrm>
            <a:off x="6845446" y="2177021"/>
            <a:ext cx="1694228" cy="3614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A1A0395-02B1-69C2-8B0F-230DD9898DF2}"/>
              </a:ext>
            </a:extLst>
          </p:cNvPr>
          <p:cNvSpPr/>
          <p:nvPr/>
        </p:nvSpPr>
        <p:spPr>
          <a:xfrm>
            <a:off x="6845446" y="4211441"/>
            <a:ext cx="1694228" cy="3614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8E34D2-CAC5-D664-BAA4-5410B96BC0A5}"/>
              </a:ext>
            </a:extLst>
          </p:cNvPr>
          <p:cNvSpPr txBox="1"/>
          <p:nvPr/>
        </p:nvSpPr>
        <p:spPr>
          <a:xfrm>
            <a:off x="6826975" y="4989889"/>
            <a:ext cx="4095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LOG4J, Tiles, </a:t>
            </a:r>
            <a:r>
              <a:rPr lang="en-US" altLang="ko-KR" dirty="0" err="1"/>
              <a:t>JavaMail</a:t>
            </a:r>
            <a:r>
              <a:rPr lang="en-US" altLang="ko-KR" dirty="0"/>
              <a:t>, </a:t>
            </a:r>
            <a:r>
              <a:rPr lang="en-US" altLang="ko-KR" dirty="0" err="1"/>
              <a:t>elfinder</a:t>
            </a:r>
            <a:endParaRPr lang="en-US" altLang="ko-KR" dirty="0"/>
          </a:p>
          <a:p>
            <a:r>
              <a:rPr lang="en-US" altLang="ko-KR" dirty="0"/>
              <a:t>Bootstrap, Stomp, </a:t>
            </a:r>
            <a:r>
              <a:rPr lang="en-US" altLang="ko-KR" dirty="0" err="1"/>
              <a:t>sockjs</a:t>
            </a:r>
            <a:r>
              <a:rPr lang="en-US" altLang="ko-KR" dirty="0"/>
              <a:t>, jQuery, </a:t>
            </a:r>
            <a:r>
              <a:rPr lang="en-US" altLang="ko-KR" dirty="0" err="1"/>
              <a:t>CKEditor</a:t>
            </a:r>
            <a:r>
              <a:rPr lang="en-US" altLang="ko-KR" dirty="0"/>
              <a:t>, </a:t>
            </a:r>
            <a:r>
              <a:rPr lang="en-US" altLang="ko-KR" dirty="0" err="1"/>
              <a:t>FullCalender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D8DDB1-8A65-836B-272A-41D4F373ACB6}"/>
              </a:ext>
            </a:extLst>
          </p:cNvPr>
          <p:cNvSpPr txBox="1"/>
          <p:nvPr/>
        </p:nvSpPr>
        <p:spPr>
          <a:xfrm>
            <a:off x="6826975" y="2811772"/>
            <a:ext cx="4095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국세청</a:t>
            </a:r>
            <a:r>
              <a:rPr lang="en-US" altLang="ko-KR" dirty="0"/>
              <a:t>(</a:t>
            </a:r>
            <a:r>
              <a:rPr lang="ko-KR" altLang="en-US" dirty="0"/>
              <a:t>사업자 등록번호 확인</a:t>
            </a:r>
            <a:r>
              <a:rPr lang="en-US" altLang="ko-KR" dirty="0"/>
              <a:t>)API</a:t>
            </a:r>
          </a:p>
          <a:p>
            <a:r>
              <a:rPr lang="en-US" altLang="ko-KR" dirty="0" err="1"/>
              <a:t>I’mport</a:t>
            </a:r>
            <a:r>
              <a:rPr lang="en-US" altLang="ko-KR" dirty="0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110584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A9C43-2656-7868-97E5-BF12CA27680C}"/>
              </a:ext>
            </a:extLst>
          </p:cNvPr>
          <p:cNvSpPr txBox="1"/>
          <p:nvPr/>
        </p:nvSpPr>
        <p:spPr>
          <a:xfrm>
            <a:off x="1007184" y="263013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F8847D-8FFC-6E7C-288C-1F9FB01B7207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1F59863-5DC9-5831-3FE8-1BB36F9B6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21866" y="1339973"/>
            <a:ext cx="7548268" cy="518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A04079-90D7-8C4E-85A0-3A3D1142D9C5}"/>
              </a:ext>
            </a:extLst>
          </p:cNvPr>
          <p:cNvSpPr txBox="1"/>
          <p:nvPr/>
        </p:nvSpPr>
        <p:spPr>
          <a:xfrm>
            <a:off x="339536" y="1264666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테이블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3B7494-EBA5-261F-4644-4E0D8CED5F2F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156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A9C43-2656-7868-97E5-BF12CA27680C}"/>
              </a:ext>
            </a:extLst>
          </p:cNvPr>
          <p:cNvSpPr txBox="1"/>
          <p:nvPr/>
        </p:nvSpPr>
        <p:spPr>
          <a:xfrm>
            <a:off x="1007184" y="263013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F8847D-8FFC-6E7C-288C-1F9FB01B7207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A638377-D3D0-5FA7-29C4-82D0F38F2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3384" y="1694316"/>
            <a:ext cx="9625231" cy="4115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E78BB-1A7F-E01A-7A00-D6045CA09502}"/>
              </a:ext>
            </a:extLst>
          </p:cNvPr>
          <p:cNvSpPr txBox="1"/>
          <p:nvPr/>
        </p:nvSpPr>
        <p:spPr>
          <a:xfrm>
            <a:off x="339536" y="1264666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테이블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CF78F1-58C3-3B5E-173F-E249AA1071F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539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A9C43-2656-7868-97E5-BF12CA27680C}"/>
              </a:ext>
            </a:extLst>
          </p:cNvPr>
          <p:cNvSpPr txBox="1"/>
          <p:nvPr/>
        </p:nvSpPr>
        <p:spPr>
          <a:xfrm>
            <a:off x="1007184" y="263013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F8847D-8FFC-6E7C-288C-1F9FB01B7207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DA9A5E7-A730-3952-67EF-F4A24D736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450" y="2341664"/>
            <a:ext cx="5543550" cy="120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354E7B4-ABB3-60F7-6442-7D717B252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2448" y="4811277"/>
            <a:ext cx="5543551" cy="10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D9ABB4CA-D274-1E96-09F8-C8B2FF02C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67366" y="1607135"/>
            <a:ext cx="5695313" cy="458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79E0A5-0F1F-0F7D-2B2A-475FA20965F2}"/>
              </a:ext>
            </a:extLst>
          </p:cNvPr>
          <p:cNvSpPr txBox="1"/>
          <p:nvPr/>
        </p:nvSpPr>
        <p:spPr>
          <a:xfrm>
            <a:off x="339536" y="1264666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테이블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A5A392-C0F1-92EE-8BC5-DF315EE97C9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48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29191FFF-FEBE-5C55-3507-44CBA9E5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90" y="1726331"/>
            <a:ext cx="9250235" cy="486865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C4D10B-292C-32A9-5EB6-10F0643A7064}"/>
              </a:ext>
            </a:extLst>
          </p:cNvPr>
          <p:cNvSpPr/>
          <p:nvPr/>
        </p:nvSpPr>
        <p:spPr>
          <a:xfrm>
            <a:off x="5444148" y="2990850"/>
            <a:ext cx="1504950" cy="698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485154-25B0-2529-FC67-1F3A7CF62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381" y="2112498"/>
            <a:ext cx="6506483" cy="4096322"/>
          </a:xfrm>
          <a:prstGeom prst="rect">
            <a:avLst/>
          </a:prstGeom>
        </p:spPr>
      </p:pic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63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ERD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BB5A3E-ECEA-18A7-801F-16CF1DAEA40D}"/>
              </a:ext>
            </a:extLst>
          </p:cNvPr>
          <p:cNvSpPr txBox="1"/>
          <p:nvPr/>
        </p:nvSpPr>
        <p:spPr>
          <a:xfrm>
            <a:off x="1007184" y="263013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설계</a:t>
            </a:r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27376-C8B7-1B63-C7AF-B5645FE1A20E}"/>
              </a:ext>
            </a:extLst>
          </p:cNvPr>
          <p:cNvSpPr txBox="1"/>
          <p:nvPr/>
        </p:nvSpPr>
        <p:spPr>
          <a:xfrm>
            <a:off x="339536" y="126466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액터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0A8A19-F8CA-9DB2-D981-296D22CCAE5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3945" y="1320492"/>
            <a:ext cx="713243" cy="754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1866" y="3187155"/>
            <a:ext cx="773834" cy="973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아래쪽 화살표 35"/>
          <p:cNvSpPr/>
          <p:nvPr/>
        </p:nvSpPr>
        <p:spPr>
          <a:xfrm>
            <a:off x="5854649" y="2401028"/>
            <a:ext cx="457826" cy="5160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780677" y="1550002"/>
            <a:ext cx="23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회사 관리자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88633" y="3558363"/>
            <a:ext cx="87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55577" y="6208011"/>
            <a:ext cx="251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Manager(</a:t>
            </a:r>
            <a:r>
              <a:rPr lang="ko-KR" altLang="en-US" dirty="0"/>
              <a:t>부서장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02500" y="5031060"/>
            <a:ext cx="216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Member(</a:t>
            </a:r>
            <a:r>
              <a:rPr lang="ko-KR" altLang="en-US" dirty="0"/>
              <a:t>사원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410299" y="4780229"/>
            <a:ext cx="87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CEO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 rot="16200000" flipH="1">
            <a:off x="5694262" y="4762122"/>
            <a:ext cx="905347" cy="362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0800000" flipV="1">
            <a:off x="4354349" y="4055951"/>
            <a:ext cx="1176950" cy="3892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cxnSpLocks/>
          </p:cNvCxnSpPr>
          <p:nvPr/>
        </p:nvCxnSpPr>
        <p:spPr>
          <a:xfrm>
            <a:off x="6545287" y="4164594"/>
            <a:ext cx="1425920" cy="2806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34011" y="3712046"/>
            <a:ext cx="12573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45750" y="5365812"/>
            <a:ext cx="4667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83217" y="4008467"/>
            <a:ext cx="4667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5D705E-4724-E1FE-2A0C-9DACB9EADFE7}"/>
              </a:ext>
            </a:extLst>
          </p:cNvPr>
          <p:cNvSpPr txBox="1"/>
          <p:nvPr/>
        </p:nvSpPr>
        <p:spPr>
          <a:xfrm>
            <a:off x="1007184" y="263013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설계</a:t>
            </a:r>
          </a:p>
        </p:txBody>
      </p:sp>
    </p:spTree>
    <p:extLst>
      <p:ext uri="{BB962C8B-B14F-4D97-AF65-F5344CB8AC3E}">
        <p14:creationId xmlns:p14="http://schemas.microsoft.com/office/powerpoint/2010/main" val="4145012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BC0C6F4-2D65-4DF1-6056-A097A7C338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85364" y="3121223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시연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98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96F1A4-CFD9-38B9-590B-59ED02D91F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550694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6096000" y="-1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82DEC-0DD1-213C-FDAC-36C1CE467FDD}"/>
              </a:ext>
            </a:extLst>
          </p:cNvPr>
          <p:cNvSpPr txBox="1"/>
          <p:nvPr/>
        </p:nvSpPr>
        <p:spPr>
          <a:xfrm>
            <a:off x="7859924" y="3130648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소감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00ADC-63E9-1DE9-100E-4D8DD224F17F}"/>
              </a:ext>
            </a:extLst>
          </p:cNvPr>
          <p:cNvSpPr txBox="1"/>
          <p:nvPr/>
        </p:nvSpPr>
        <p:spPr>
          <a:xfrm>
            <a:off x="7078800" y="3130648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DCC3AC-1B23-84CB-62CF-D25A9D5BBE53}"/>
              </a:ext>
            </a:extLst>
          </p:cNvPr>
          <p:cNvCxnSpPr>
            <a:cxnSpLocks/>
          </p:cNvCxnSpPr>
          <p:nvPr/>
        </p:nvCxnSpPr>
        <p:spPr>
          <a:xfrm>
            <a:off x="7078800" y="2832555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96FC544-352E-AD41-F37E-9505E4FF738D}"/>
              </a:ext>
            </a:extLst>
          </p:cNvPr>
          <p:cNvCxnSpPr>
            <a:cxnSpLocks/>
          </p:cNvCxnSpPr>
          <p:nvPr/>
        </p:nvCxnSpPr>
        <p:spPr>
          <a:xfrm>
            <a:off x="7078800" y="4021275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81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868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870046" y="2013829"/>
            <a:ext cx="2059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발표 순서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159330"/>
            <a:ext cx="2135058" cy="707886"/>
            <a:chOff x="294640" y="3596640"/>
            <a:chExt cx="213505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486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팀원 소개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025611"/>
            <a:ext cx="2750611" cy="707886"/>
            <a:chOff x="294640" y="3596640"/>
            <a:chExt cx="275061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101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개요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7B94682-95C2-969E-272D-8C9A14768780}"/>
              </a:ext>
            </a:extLst>
          </p:cNvPr>
          <p:cNvGrpSpPr/>
          <p:nvPr/>
        </p:nvGrpSpPr>
        <p:grpSpPr>
          <a:xfrm>
            <a:off x="619016" y="4902617"/>
            <a:ext cx="2750611" cy="707886"/>
            <a:chOff x="294640" y="3596640"/>
            <a:chExt cx="2750611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AB2A48-B61C-BACA-F549-5752D0D42440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704927-7255-6C21-1A58-3B968E29D7E1}"/>
                </a:ext>
              </a:extLst>
            </p:cNvPr>
            <p:cNvSpPr txBox="1"/>
            <p:nvPr/>
          </p:nvSpPr>
          <p:spPr>
            <a:xfrm>
              <a:off x="943394" y="3688973"/>
              <a:ext cx="2101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설계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259F01-B4BE-EE48-B3FF-CFE2A61959F7}"/>
              </a:ext>
            </a:extLst>
          </p:cNvPr>
          <p:cNvGrpSpPr/>
          <p:nvPr/>
        </p:nvGrpSpPr>
        <p:grpSpPr>
          <a:xfrm>
            <a:off x="619016" y="5798069"/>
            <a:ext cx="2750611" cy="707886"/>
            <a:chOff x="294640" y="3596640"/>
            <a:chExt cx="2750611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1BD03B-F727-1614-AA4A-E7E4737F3F6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2C446C-2C28-915B-0EA9-A23F2FC4B3E4}"/>
                </a:ext>
              </a:extLst>
            </p:cNvPr>
            <p:cNvSpPr txBox="1"/>
            <p:nvPr/>
          </p:nvSpPr>
          <p:spPr>
            <a:xfrm>
              <a:off x="943394" y="3688973"/>
              <a:ext cx="2101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100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876D012-90FC-F755-5EED-65820E7C1FAF}"/>
              </a:ext>
            </a:extLst>
          </p:cNvPr>
          <p:cNvSpPr/>
          <p:nvPr/>
        </p:nvSpPr>
        <p:spPr>
          <a:xfrm>
            <a:off x="103559" y="611401"/>
            <a:ext cx="3860806" cy="2482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2224F8D-6AA4-0254-9E5B-FAA87D3BD3B1}"/>
              </a:ext>
            </a:extLst>
          </p:cNvPr>
          <p:cNvSpPr/>
          <p:nvPr/>
        </p:nvSpPr>
        <p:spPr>
          <a:xfrm>
            <a:off x="119696" y="3763819"/>
            <a:ext cx="3860806" cy="2482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B7339B9-46B9-7E29-E7F5-681F79FF89D5}"/>
              </a:ext>
            </a:extLst>
          </p:cNvPr>
          <p:cNvSpPr/>
          <p:nvPr/>
        </p:nvSpPr>
        <p:spPr>
          <a:xfrm>
            <a:off x="223911" y="1007425"/>
            <a:ext cx="972420" cy="1371764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E9DF8B5-433B-DF96-735D-2BA497579E38}"/>
              </a:ext>
            </a:extLst>
          </p:cNvPr>
          <p:cNvSpPr/>
          <p:nvPr/>
        </p:nvSpPr>
        <p:spPr>
          <a:xfrm>
            <a:off x="244388" y="4247400"/>
            <a:ext cx="972420" cy="137176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86869-6C96-666E-FDED-22BF3A8B5623}"/>
              </a:ext>
            </a:extLst>
          </p:cNvPr>
          <p:cNvSpPr txBox="1"/>
          <p:nvPr/>
        </p:nvSpPr>
        <p:spPr>
          <a:xfrm>
            <a:off x="276707" y="2351784"/>
            <a:ext cx="9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황명성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DD7DA01-27C0-51AB-884F-B3C000297195}"/>
              </a:ext>
            </a:extLst>
          </p:cNvPr>
          <p:cNvGrpSpPr/>
          <p:nvPr/>
        </p:nvGrpSpPr>
        <p:grpSpPr>
          <a:xfrm>
            <a:off x="4143261" y="611401"/>
            <a:ext cx="3860806" cy="2482780"/>
            <a:chOff x="3767113" y="546747"/>
            <a:chExt cx="4100945" cy="2661538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7BC34CB1-88CA-70D2-2BA1-F01E76B3D76E}"/>
                </a:ext>
              </a:extLst>
            </p:cNvPr>
            <p:cNvSpPr/>
            <p:nvPr/>
          </p:nvSpPr>
          <p:spPr>
            <a:xfrm>
              <a:off x="3767113" y="546747"/>
              <a:ext cx="4100945" cy="26615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BE5A88B-4548-6A6B-697F-ED51E2FEB16D}"/>
                </a:ext>
              </a:extLst>
            </p:cNvPr>
            <p:cNvSpPr/>
            <p:nvPr/>
          </p:nvSpPr>
          <p:spPr>
            <a:xfrm>
              <a:off x="3912322" y="964555"/>
              <a:ext cx="972420" cy="1371764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2353C8-C217-31EB-B438-17A9991E4092}"/>
                </a:ext>
              </a:extLst>
            </p:cNvPr>
            <p:cNvSpPr txBox="1"/>
            <p:nvPr/>
          </p:nvSpPr>
          <p:spPr>
            <a:xfrm>
              <a:off x="3961375" y="2381066"/>
              <a:ext cx="972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bg1"/>
                  </a:solidFill>
                </a:rPr>
                <a:t>권홍종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64F6EF8-EED1-E2F4-E521-0BDE1940C53E}"/>
              </a:ext>
            </a:extLst>
          </p:cNvPr>
          <p:cNvSpPr txBox="1"/>
          <p:nvPr/>
        </p:nvSpPr>
        <p:spPr>
          <a:xfrm>
            <a:off x="289985" y="5613339"/>
            <a:ext cx="9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이재원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48E43EB-693A-AC2E-DEC6-50E5B1E15F91}"/>
              </a:ext>
            </a:extLst>
          </p:cNvPr>
          <p:cNvGrpSpPr/>
          <p:nvPr/>
        </p:nvGrpSpPr>
        <p:grpSpPr>
          <a:xfrm>
            <a:off x="8192649" y="3763818"/>
            <a:ext cx="3860806" cy="2482781"/>
            <a:chOff x="7952508" y="4064000"/>
            <a:chExt cx="4100945" cy="266153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63DC45C-A52B-9B2D-8415-8B2810639AB1}"/>
                </a:ext>
              </a:extLst>
            </p:cNvPr>
            <p:cNvSpPr/>
            <p:nvPr/>
          </p:nvSpPr>
          <p:spPr>
            <a:xfrm>
              <a:off x="7952508" y="4064000"/>
              <a:ext cx="4100945" cy="266153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29C464C-996C-7937-197F-6A8065BBEDAB}"/>
                </a:ext>
              </a:extLst>
            </p:cNvPr>
            <p:cNvSpPr/>
            <p:nvPr/>
          </p:nvSpPr>
          <p:spPr>
            <a:xfrm>
              <a:off x="8041230" y="4617471"/>
              <a:ext cx="972420" cy="1371764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2A5461-8C7A-2B9E-E3C3-C7770CD31613}"/>
                </a:ext>
              </a:extLst>
            </p:cNvPr>
            <p:cNvSpPr txBox="1"/>
            <p:nvPr/>
          </p:nvSpPr>
          <p:spPr>
            <a:xfrm>
              <a:off x="8089663" y="5989234"/>
              <a:ext cx="972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bg1"/>
                  </a:solidFill>
                </a:rPr>
                <a:t>김은태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8B40041-31B0-9259-6013-225B842EF413}"/>
              </a:ext>
            </a:extLst>
          </p:cNvPr>
          <p:cNvGrpSpPr/>
          <p:nvPr/>
        </p:nvGrpSpPr>
        <p:grpSpPr>
          <a:xfrm>
            <a:off x="8192649" y="618837"/>
            <a:ext cx="3860806" cy="2482781"/>
            <a:chOff x="8155705" y="611401"/>
            <a:chExt cx="3860806" cy="2482781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259DF06-B425-1AE3-F3AE-193D3D70E114}"/>
                </a:ext>
              </a:extLst>
            </p:cNvPr>
            <p:cNvSpPr/>
            <p:nvPr/>
          </p:nvSpPr>
          <p:spPr>
            <a:xfrm>
              <a:off x="8155705" y="611401"/>
              <a:ext cx="3860806" cy="24827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FB9DCA2-4738-5ADF-3588-0E05B92E7CF6}"/>
                </a:ext>
              </a:extLst>
            </p:cNvPr>
            <p:cNvSpPr/>
            <p:nvPr/>
          </p:nvSpPr>
          <p:spPr>
            <a:xfrm>
              <a:off x="8239231" y="1036705"/>
              <a:ext cx="915478" cy="1279631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B139AF-1802-6F7C-BEE2-0C146DFA9C8F}"/>
                </a:ext>
              </a:extLst>
            </p:cNvPr>
            <p:cNvSpPr txBox="1"/>
            <p:nvPr/>
          </p:nvSpPr>
          <p:spPr>
            <a:xfrm>
              <a:off x="8284828" y="2352972"/>
              <a:ext cx="915478" cy="344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bg1"/>
                  </a:solidFill>
                </a:rPr>
                <a:t>문승제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8F15F0-C127-8387-B630-C59B335BC94C}"/>
                </a:ext>
              </a:extLst>
            </p:cNvPr>
            <p:cNvSpPr txBox="1"/>
            <p:nvPr/>
          </p:nvSpPr>
          <p:spPr>
            <a:xfrm>
              <a:off x="9193825" y="854552"/>
              <a:ext cx="2726105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이번 프로젝트를 통해 개발은 혼자서 묵묵히 하는 것보다 팀원과 함께 할 때 능률과 의욕이 더 오르는 것을 느낄 수 있었고, 어느 하나 쉬운 역할이 없다는 것도 알 수 있었습니다.</a:t>
              </a: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이 느낌을 살려서 어디에 가서도 동료와 함께 하며 동료에게 등을 내어주고 등을 맡길 수 있는 신용 100%</a:t>
              </a:r>
              <a:endPara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개발자가 되겠습니다.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33A0928-3AA3-0C2F-8B3B-71F4CF2371DA}"/>
              </a:ext>
            </a:extLst>
          </p:cNvPr>
          <p:cNvGrpSpPr/>
          <p:nvPr/>
        </p:nvGrpSpPr>
        <p:grpSpPr>
          <a:xfrm>
            <a:off x="4143261" y="3763819"/>
            <a:ext cx="3860806" cy="2482780"/>
            <a:chOff x="3796146" y="4027055"/>
            <a:chExt cx="4100945" cy="266153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F9309C8-2D3B-016E-BA6C-AD6D2E4938F8}"/>
                </a:ext>
              </a:extLst>
            </p:cNvPr>
            <p:cNvSpPr/>
            <p:nvPr/>
          </p:nvSpPr>
          <p:spPr>
            <a:xfrm>
              <a:off x="3796146" y="4027055"/>
              <a:ext cx="4100945" cy="26615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1595E48-C51F-BF13-EBE8-6AEAF884285C}"/>
                </a:ext>
              </a:extLst>
            </p:cNvPr>
            <p:cNvSpPr/>
            <p:nvPr/>
          </p:nvSpPr>
          <p:spPr>
            <a:xfrm>
              <a:off x="3914924" y="4565667"/>
              <a:ext cx="1039466" cy="1413972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980F7E-FC47-E02C-1294-670FDAB47E09}"/>
                </a:ext>
              </a:extLst>
            </p:cNvPr>
            <p:cNvSpPr txBox="1"/>
            <p:nvPr/>
          </p:nvSpPr>
          <p:spPr>
            <a:xfrm>
              <a:off x="3966697" y="5979639"/>
              <a:ext cx="1039466" cy="380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오세영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D14269-DE31-15A8-95A6-F06DCC45D4AB}"/>
                </a:ext>
              </a:extLst>
            </p:cNvPr>
            <p:cNvSpPr txBox="1"/>
            <p:nvPr/>
          </p:nvSpPr>
          <p:spPr>
            <a:xfrm>
              <a:off x="5025630" y="4355703"/>
              <a:ext cx="2707984" cy="21775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최종프로젝트를 진행하며 개발자라는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직군이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나와 맞는가에 대한 질문에 답을 얻을 수 있었고, 협업이란 , 혼자만이 아닌 팀원을 믿고 의지하며 힘이 되어야 한다는 것을 느끼게 되었습니다. </a:t>
              </a:r>
              <a:endPara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개발의 전반적인 지식과 협업의 경험을 준 대덕인재개발원에게 감사함을 느낍니다. 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4FE6206-0BE9-8A33-C2DC-F3E9461505A2}"/>
              </a:ext>
            </a:extLst>
          </p:cNvPr>
          <p:cNvSpPr txBox="1"/>
          <p:nvPr/>
        </p:nvSpPr>
        <p:spPr>
          <a:xfrm>
            <a:off x="5310132" y="646545"/>
            <a:ext cx="257487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kern="1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실제 업무과 흡사하게 팀을 구성하고 각 포지션을 나누어 진행하였기 때문에 실제로 접하게 될 업무를 미리 경험할 수 있었던 매우 값진 시간이었다고 생각하며, </a:t>
            </a:r>
            <a:r>
              <a:rPr lang="ko-KR" altLang="en-US" sz="1400" kern="13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DA파트를</a:t>
            </a:r>
            <a:r>
              <a:rPr lang="ko-KR" altLang="en-US" sz="1400" kern="1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맡아 각 기능 구현 담당자들과 기능에 대해 함께 고민도 해보고,</a:t>
            </a:r>
            <a:endParaRPr lang="en-US" altLang="ko-KR" sz="1400" kern="13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kern="13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그에 맞는 테이블들의 상관관계를 함께 구성해보면서 수업에서 배웠던 것들을 조금 더 구체화할 수 있는 좋은 기회였다고 생각합니다.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BD6AD-BF79-761F-E43B-F463416059B8}"/>
              </a:ext>
            </a:extLst>
          </p:cNvPr>
          <p:cNvSpPr txBox="1"/>
          <p:nvPr/>
        </p:nvSpPr>
        <p:spPr>
          <a:xfrm>
            <a:off x="1337482" y="3962671"/>
            <a:ext cx="243324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 프로젝트는 지금까지 배워온 것들을 실제로 적용하기 위해 팀원들과 고민하고 소통하면서 많이 배울 수 있었던 시간이었습니다. 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특히, 여러가지 맡은 기능을 구현하면서 개발자로서 내가 할 수 있는 것과 앞으로 공부해보고 싶은 것들을 정리할 수 있었던 것 같습니다.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C7F831-176E-D368-EC40-DE1E9ED5E52D}"/>
              </a:ext>
            </a:extLst>
          </p:cNvPr>
          <p:cNvSpPr txBox="1"/>
          <p:nvPr/>
        </p:nvSpPr>
        <p:spPr>
          <a:xfrm>
            <a:off x="1265015" y="1004211"/>
            <a:ext cx="247769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기간동안 서로 힘써주고 의욕적으로 임해준 팀원들에게 너무 고맙고 감사합니다. 덕분에 여러 역할들의 하는 일과 중요성을 잘 알게  되었고 이 경험으로 밑거름삼아 더 나은 개발자가 되도록 노력하겠습니다.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0CE8FF-7B11-9AE7-9029-644BDBE896C9}"/>
              </a:ext>
            </a:extLst>
          </p:cNvPr>
          <p:cNvSpPr txBox="1"/>
          <p:nvPr/>
        </p:nvSpPr>
        <p:spPr>
          <a:xfrm>
            <a:off x="9202653" y="3812667"/>
            <a:ext cx="2726105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제가 이번 프로젝트를 통해 느꼈던 것은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월에 처음 연수원 교육과정을 이수하던 때의 저와 비교하여 지금의 제가 놀랄 정도로 성장하였고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 조금이나마 </a:t>
            </a:r>
            <a:r>
              <a:rPr lang="ko-KR" altLang="en-US" sz="14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개발자로서의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역량이 늘었다는 사실에 대한 실감과 뿌듯함 이였습니다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그리고 저에게 아낌없이 지식을 알려주시고 </a:t>
            </a:r>
            <a:r>
              <a:rPr lang="ko-KR" altLang="en-US" sz="14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도와주셨던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선생님들 그리고 동기들에게 감사의 말씀을 드리겠습니다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저에게 있어서 정말로 </a:t>
            </a:r>
            <a:r>
              <a:rPr lang="ko-KR" altLang="en-US" sz="14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둘도없이</a:t>
            </a:r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행복한 </a:t>
            </a:r>
            <a:r>
              <a:rPr lang="ko-KR" altLang="en-US" sz="14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시간이였습니다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4902405" y="3075057"/>
            <a:ext cx="2387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감사합니다</a:t>
            </a:r>
            <a:r>
              <a:rPr kumimoji="0" lang="en-US" altLang="ko-KR" sz="4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.</a:t>
            </a:r>
            <a:endParaRPr kumimoji="0" lang="ko-KR" altLang="en-US" sz="40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091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832707" y="3094325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</a:rPr>
              <a:t>팀원 소개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37215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36587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75715" y="271193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5200" y="4599426"/>
            <a:ext cx="1440541" cy="1635031"/>
            <a:chOff x="631683" y="5390661"/>
            <a:chExt cx="2887651" cy="177271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9"/>
              <a:ext cx="2887651" cy="1268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</a:rPr>
                <a:t>계정 관리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</a:rPr>
                <a:t>사내 메일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ctr"/>
              <a:r>
                <a:rPr lang="en-US" altLang="ko-KR" sz="14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조직도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</a:rPr>
                <a:t>관리자 페이지 </a:t>
              </a:r>
            </a:p>
            <a:p>
              <a:pPr algn="ctr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791867" y="5390661"/>
              <a:ext cx="2288524" cy="802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PL </a:t>
              </a:r>
              <a:r>
                <a:rPr lang="ko-KR" altLang="en-US" sz="2000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황명성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00AA4CD-08AB-BD71-9F46-1C1990F32455}"/>
              </a:ext>
            </a:extLst>
          </p:cNvPr>
          <p:cNvGrpSpPr/>
          <p:nvPr/>
        </p:nvGrpSpPr>
        <p:grpSpPr>
          <a:xfrm>
            <a:off x="2494367" y="4607959"/>
            <a:ext cx="1440541" cy="1419583"/>
            <a:chOff x="631683" y="5390664"/>
            <a:chExt cx="2887651" cy="153912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72EB2A1-702B-1E0D-72BC-1ABB491A35D4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1034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TODO</a:t>
              </a:r>
            </a:p>
            <a:p>
              <a:pPr algn="ctr"/>
              <a:r>
                <a:rPr lang="en-US" altLang="ko-KR" sz="1400" dirty="0"/>
                <a:t>DB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ERD </a:t>
              </a:r>
              <a:r>
                <a:rPr lang="ko-KR" altLang="en-US" sz="1400" dirty="0"/>
                <a:t>모델링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게시판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35A991-37AE-EC8D-B34D-4ED240DA784F}"/>
                </a:ext>
              </a:extLst>
            </p:cNvPr>
            <p:cNvSpPr txBox="1"/>
            <p:nvPr/>
          </p:nvSpPr>
          <p:spPr>
            <a:xfrm>
              <a:off x="889668" y="5390664"/>
              <a:ext cx="2371685" cy="433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DA </a:t>
              </a:r>
              <a:r>
                <a:rPr lang="ko-KR" altLang="en-US" sz="2000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권홍종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BBCD376-A48C-DC5D-2910-2FE3366B1F9C}"/>
              </a:ext>
            </a:extLst>
          </p:cNvPr>
          <p:cNvGrpSpPr/>
          <p:nvPr/>
        </p:nvGrpSpPr>
        <p:grpSpPr>
          <a:xfrm>
            <a:off x="4351445" y="4604361"/>
            <a:ext cx="1440541" cy="1419583"/>
            <a:chOff x="631683" y="5390664"/>
            <a:chExt cx="2887651" cy="153912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E2B250A-6388-90F6-3428-C20A8D93B542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103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50" dirty="0">
                  <a:solidFill>
                    <a:srgbClr val="393939"/>
                  </a:solidFill>
                </a:rPr>
                <a:t>TODO</a:t>
              </a:r>
            </a:p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</a:rPr>
                <a:t>게시판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</a:rPr>
                <a:t>캘린더</a:t>
              </a:r>
            </a:p>
            <a:p>
              <a:pPr algn="ctr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D293D77-6FCF-2A07-CA15-90A6AF779024}"/>
                </a:ext>
              </a:extLst>
            </p:cNvPr>
            <p:cNvSpPr txBox="1"/>
            <p:nvPr/>
          </p:nvSpPr>
          <p:spPr>
            <a:xfrm>
              <a:off x="884654" y="5390664"/>
              <a:ext cx="2381710" cy="433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AA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000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문승제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91DEC0C-592A-3382-214D-D152334B9197}"/>
              </a:ext>
            </a:extLst>
          </p:cNvPr>
          <p:cNvGrpSpPr/>
          <p:nvPr/>
        </p:nvGrpSpPr>
        <p:grpSpPr>
          <a:xfrm>
            <a:off x="6318919" y="4607961"/>
            <a:ext cx="1440541" cy="1419584"/>
            <a:chOff x="631683" y="5390663"/>
            <a:chExt cx="2887651" cy="153912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A323E6C-50C5-9E34-ACCB-BCC206D8EB2D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103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</a:rPr>
                <a:t>실시간 알림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</a:rPr>
                <a:t>실시간 채팅 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</a:rPr>
                <a:t>자료실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ctr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BBD02D-94DD-4B0C-5575-F3B367125D6A}"/>
                </a:ext>
              </a:extLst>
            </p:cNvPr>
            <p:cNvSpPr txBox="1"/>
            <p:nvPr/>
          </p:nvSpPr>
          <p:spPr>
            <a:xfrm>
              <a:off x="928035" y="5390663"/>
              <a:ext cx="2294951" cy="433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TA 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이재원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43D23B-0C2E-F52C-5F1E-1EDA80D896B5}"/>
              </a:ext>
            </a:extLst>
          </p:cNvPr>
          <p:cNvGrpSpPr/>
          <p:nvPr/>
        </p:nvGrpSpPr>
        <p:grpSpPr>
          <a:xfrm>
            <a:off x="8217131" y="4607959"/>
            <a:ext cx="1440541" cy="1204141"/>
            <a:chOff x="631683" y="5390663"/>
            <a:chExt cx="2887651" cy="1305543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3CC1B60-E153-6171-2E32-5D11F033D79B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800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</a:rPr>
                <a:t>전자결재 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ctr"/>
              <a:r>
                <a:rPr lang="en-US" altLang="ko-KR" sz="14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근태관리 </a:t>
              </a:r>
            </a:p>
            <a:p>
              <a:pPr algn="ctr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F065459-A627-3A12-94C5-B396A1B8CBB0}"/>
                </a:ext>
              </a:extLst>
            </p:cNvPr>
            <p:cNvSpPr txBox="1"/>
            <p:nvPr/>
          </p:nvSpPr>
          <p:spPr>
            <a:xfrm>
              <a:off x="928035" y="5390663"/>
              <a:ext cx="2294951" cy="433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TA 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오세영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80BE55F-10A6-D1AD-D126-68A892C636E7}"/>
              </a:ext>
            </a:extLst>
          </p:cNvPr>
          <p:cNvGrpSpPr/>
          <p:nvPr/>
        </p:nvGrpSpPr>
        <p:grpSpPr>
          <a:xfrm>
            <a:off x="10108065" y="4599422"/>
            <a:ext cx="1440541" cy="1204141"/>
            <a:chOff x="631683" y="5390663"/>
            <a:chExt cx="2887651" cy="130554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D9AC872-599E-E52A-616E-9630C6D3688D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800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</a:rPr>
                <a:t>게시판 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</a:rPr>
                <a:t>대시보드 </a:t>
              </a:r>
            </a:p>
            <a:p>
              <a:pPr algn="ctr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9F484D-C03D-0BC1-1738-BAA147912705}"/>
                </a:ext>
              </a:extLst>
            </p:cNvPr>
            <p:cNvSpPr txBox="1"/>
            <p:nvPr/>
          </p:nvSpPr>
          <p:spPr>
            <a:xfrm>
              <a:off x="883049" y="5390663"/>
              <a:ext cx="2384923" cy="433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UA </a:t>
              </a:r>
              <a:r>
                <a:rPr lang="ko-KR" altLang="en-US" sz="2000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김은태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3" name="원형: 비어 있음 62">
            <a:extLst>
              <a:ext uri="{FF2B5EF4-FFF2-40B4-BE49-F238E27FC236}">
                <a16:creationId xmlns:a16="http://schemas.microsoft.com/office/drawing/2014/main" id="{8E08D1DE-0612-97EA-525A-261E530601A9}"/>
              </a:ext>
            </a:extLst>
          </p:cNvPr>
          <p:cNvSpPr/>
          <p:nvPr/>
        </p:nvSpPr>
        <p:spPr>
          <a:xfrm>
            <a:off x="2121690" y="1952614"/>
            <a:ext cx="2168241" cy="2638901"/>
          </a:xfrm>
          <a:prstGeom prst="donut">
            <a:avLst>
              <a:gd name="adj" fmla="val 1387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329692E-7C84-6FE5-8C2C-6D42FD64DAE9}"/>
              </a:ext>
            </a:extLst>
          </p:cNvPr>
          <p:cNvSpPr/>
          <p:nvPr/>
        </p:nvSpPr>
        <p:spPr>
          <a:xfrm>
            <a:off x="542694" y="2326592"/>
            <a:ext cx="1486490" cy="189094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7E0E87-DF7E-DF8B-264D-77F8A2935D08}"/>
              </a:ext>
            </a:extLst>
          </p:cNvPr>
          <p:cNvSpPr/>
          <p:nvPr/>
        </p:nvSpPr>
        <p:spPr>
          <a:xfrm>
            <a:off x="2511355" y="2326592"/>
            <a:ext cx="1486490" cy="189094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131A01F-8B24-5723-CB00-646886B791ED}"/>
              </a:ext>
            </a:extLst>
          </p:cNvPr>
          <p:cNvSpPr/>
          <p:nvPr/>
        </p:nvSpPr>
        <p:spPr>
          <a:xfrm>
            <a:off x="4402289" y="2326592"/>
            <a:ext cx="1486490" cy="1890944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D6AACC1-281C-2C31-307B-AD02D008C554}"/>
              </a:ext>
            </a:extLst>
          </p:cNvPr>
          <p:cNvSpPr/>
          <p:nvPr/>
        </p:nvSpPr>
        <p:spPr>
          <a:xfrm>
            <a:off x="6318919" y="2326592"/>
            <a:ext cx="1486490" cy="1890944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6AE0F49-82F0-00D5-3D17-5261FA2CED5C}"/>
              </a:ext>
            </a:extLst>
          </p:cNvPr>
          <p:cNvSpPr/>
          <p:nvPr/>
        </p:nvSpPr>
        <p:spPr>
          <a:xfrm>
            <a:off x="8194156" y="2326592"/>
            <a:ext cx="1486490" cy="1890944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B2393D-A7A0-E11A-E56A-346E8557B56F}"/>
              </a:ext>
            </a:extLst>
          </p:cNvPr>
          <p:cNvSpPr/>
          <p:nvPr/>
        </p:nvSpPr>
        <p:spPr>
          <a:xfrm>
            <a:off x="10085090" y="2326592"/>
            <a:ext cx="1486490" cy="1890944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D37A6A0-648F-8DE8-463C-E31A99E62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8185" y="-1"/>
            <a:ext cx="10874188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824364" y="3105832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B89043A-87EE-A682-6570-133D9DD6BE65}"/>
              </a:ext>
            </a:extLst>
          </p:cNvPr>
          <p:cNvSpPr/>
          <p:nvPr/>
        </p:nvSpPr>
        <p:spPr>
          <a:xfrm>
            <a:off x="5125922" y="1888256"/>
            <a:ext cx="3240000" cy="4352185"/>
          </a:xfrm>
          <a:prstGeom prst="rect">
            <a:avLst/>
          </a:prstGeom>
          <a:solidFill>
            <a:srgbClr val="007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E130506-DD84-89FD-6A2A-A8527665FB90}"/>
              </a:ext>
            </a:extLst>
          </p:cNvPr>
          <p:cNvSpPr/>
          <p:nvPr/>
        </p:nvSpPr>
        <p:spPr>
          <a:xfrm>
            <a:off x="8517071" y="1888256"/>
            <a:ext cx="3240000" cy="435218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A7E867-81D6-99A8-9EDF-0BF41BCA96F0}"/>
              </a:ext>
            </a:extLst>
          </p:cNvPr>
          <p:cNvSpPr/>
          <p:nvPr/>
        </p:nvSpPr>
        <p:spPr>
          <a:xfrm>
            <a:off x="653802" y="1867070"/>
            <a:ext cx="977902" cy="4352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29D2185-3A18-8DC3-D114-73926E522DF4}"/>
              </a:ext>
            </a:extLst>
          </p:cNvPr>
          <p:cNvSpPr/>
          <p:nvPr/>
        </p:nvSpPr>
        <p:spPr>
          <a:xfrm>
            <a:off x="1734773" y="1888256"/>
            <a:ext cx="3240000" cy="4352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FA4DF2E-62A2-EA43-9029-24CAEADC0B02}"/>
              </a:ext>
            </a:extLst>
          </p:cNvPr>
          <p:cNvGrpSpPr/>
          <p:nvPr/>
        </p:nvGrpSpPr>
        <p:grpSpPr>
          <a:xfrm>
            <a:off x="570267" y="1897694"/>
            <a:ext cx="11404628" cy="3814596"/>
            <a:chOff x="415678" y="4823165"/>
            <a:chExt cx="11404628" cy="3367513"/>
          </a:xfrm>
        </p:grpSpPr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E36EF1CB-5590-B311-AB1B-6CA7AB2C4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678" y="5135786"/>
              <a:ext cx="11404628" cy="72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1E29ABE-BA3F-FE90-E705-0D9C7EF68AD4}"/>
                </a:ext>
              </a:extLst>
            </p:cNvPr>
            <p:cNvSpPr txBox="1"/>
            <p:nvPr/>
          </p:nvSpPr>
          <p:spPr>
            <a:xfrm>
              <a:off x="2790140" y="4832237"/>
              <a:ext cx="604653" cy="32604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잔디</a:t>
              </a:r>
              <a:endPara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406A694-812B-1454-BEC6-DA440C62D8C5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7BABBC5-CE04-9D5D-2A7D-1BDAB88047A0}"/>
                </a:ext>
              </a:extLst>
            </p:cNvPr>
            <p:cNvSpPr txBox="1"/>
            <p:nvPr/>
          </p:nvSpPr>
          <p:spPr>
            <a:xfrm>
              <a:off x="6184009" y="4830874"/>
              <a:ext cx="814647" cy="32604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시프티</a:t>
              </a:r>
              <a:endPara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C6D48D5-4A63-8BFD-939A-B967528EF839}"/>
                </a:ext>
              </a:extLst>
            </p:cNvPr>
            <p:cNvSpPr txBox="1"/>
            <p:nvPr/>
          </p:nvSpPr>
          <p:spPr>
            <a:xfrm>
              <a:off x="9575157" y="4823165"/>
              <a:ext cx="814647" cy="32604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플로우</a:t>
              </a:r>
              <a:endPara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2232B59A-EB9A-6E0C-E192-0B3AA8A43597}"/>
                </a:ext>
              </a:extLst>
            </p:cNvPr>
            <p:cNvSpPr txBox="1"/>
            <p:nvPr/>
          </p:nvSpPr>
          <p:spPr>
            <a:xfrm>
              <a:off x="437340" y="5901409"/>
              <a:ext cx="1124249" cy="2717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사이트 화면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9A7E1585-D27C-81DC-98CB-27DF458EA927}"/>
                </a:ext>
              </a:extLst>
            </p:cNvPr>
            <p:cNvSpPr txBox="1"/>
            <p:nvPr/>
          </p:nvSpPr>
          <p:spPr>
            <a:xfrm>
              <a:off x="419513" y="7918974"/>
              <a:ext cx="1088883" cy="2717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단점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FEC188E-0367-8B12-0E21-FD7CA1E5143E}"/>
                </a:ext>
              </a:extLst>
            </p:cNvPr>
            <p:cNvSpPr txBox="1"/>
            <p:nvPr/>
          </p:nvSpPr>
          <p:spPr>
            <a:xfrm>
              <a:off x="434844" y="7106566"/>
              <a:ext cx="1136462" cy="2717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서비스 특징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8064" y="271193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955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유사 사이트 비교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CD252E6-BBFC-F176-059C-CC253D01B3BF}"/>
              </a:ext>
            </a:extLst>
          </p:cNvPr>
          <p:cNvSpPr txBox="1"/>
          <p:nvPr/>
        </p:nvSpPr>
        <p:spPr>
          <a:xfrm>
            <a:off x="1707278" y="4950418"/>
            <a:ext cx="3340990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커뮤니케이션의 주  채널인 채팅에 중점을 둔  서비스이기 때문에 업무 및 프로젝트 관리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근태 관리에 대한 기능은 다소 떨어짐</a:t>
            </a: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F36C4D1A-870F-C4EB-429F-64EB64F25C82}"/>
              </a:ext>
            </a:extLst>
          </p:cNvPr>
          <p:cNvCxnSpPr>
            <a:cxnSpLocks/>
          </p:cNvCxnSpPr>
          <p:nvPr/>
        </p:nvCxnSpPr>
        <p:spPr>
          <a:xfrm flipV="1">
            <a:off x="562214" y="4345852"/>
            <a:ext cx="11404628" cy="82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B0461681-5B51-913B-08AD-8F5D1270A9DA}"/>
              </a:ext>
            </a:extLst>
          </p:cNvPr>
          <p:cNvCxnSpPr>
            <a:cxnSpLocks/>
          </p:cNvCxnSpPr>
          <p:nvPr/>
        </p:nvCxnSpPr>
        <p:spPr>
          <a:xfrm flipV="1">
            <a:off x="562214" y="6211033"/>
            <a:ext cx="11404628" cy="82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3" name="그림 192">
            <a:extLst>
              <a:ext uri="{FF2B5EF4-FFF2-40B4-BE49-F238E27FC236}">
                <a16:creationId xmlns:a16="http://schemas.microsoft.com/office/drawing/2014/main" id="{2CDE8F03-E680-DBBA-0D83-FBD6CC7C8ED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2853" y="2297596"/>
            <a:ext cx="3133298" cy="2004591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2674D74A-45DD-3790-4EA4-D4BD6059CD7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70108" y="2297596"/>
            <a:ext cx="3129139" cy="2004591"/>
          </a:xfrm>
          <a:prstGeom prst="rect">
            <a:avLst/>
          </a:prstGeom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4EA47A6A-B426-758A-20B3-8BF19D95AFC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4305" y="2288863"/>
            <a:ext cx="3125531" cy="2013324"/>
          </a:xfrm>
          <a:prstGeom prst="rect">
            <a:avLst/>
          </a:prstGeom>
        </p:spPr>
      </p:pic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33563192-55C2-C7C2-31DC-9953B293BD5D}"/>
              </a:ext>
            </a:extLst>
          </p:cNvPr>
          <p:cNvCxnSpPr>
            <a:cxnSpLocks/>
          </p:cNvCxnSpPr>
          <p:nvPr/>
        </p:nvCxnSpPr>
        <p:spPr>
          <a:xfrm flipV="1">
            <a:off x="570267" y="4869598"/>
            <a:ext cx="11404628" cy="82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CD135A5D-B8BE-8499-5996-B8D81423E662}"/>
              </a:ext>
            </a:extLst>
          </p:cNvPr>
          <p:cNvSpPr txBox="1"/>
          <p:nvPr/>
        </p:nvSpPr>
        <p:spPr>
          <a:xfrm>
            <a:off x="2084175" y="4416529"/>
            <a:ext cx="2823923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업무를 위한 팀 커뮤니케이션에 중점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E6789CA-7207-755E-AAC0-751D2AF49907}"/>
              </a:ext>
            </a:extLst>
          </p:cNvPr>
          <p:cNvSpPr txBox="1"/>
          <p:nvPr/>
        </p:nvSpPr>
        <p:spPr>
          <a:xfrm>
            <a:off x="8961030" y="4402272"/>
            <a:ext cx="2577168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프로젝트와 커뮤니케이션에 중점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7E0ADEA-CA77-AACA-08A5-06F7631416D5}"/>
              </a:ext>
            </a:extLst>
          </p:cNvPr>
          <p:cNvSpPr txBox="1"/>
          <p:nvPr/>
        </p:nvSpPr>
        <p:spPr>
          <a:xfrm>
            <a:off x="5821535" y="4387163"/>
            <a:ext cx="184877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통합 관리 근태 솔루션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A90848E-BC1D-F7D0-5157-85E7530775FC}"/>
              </a:ext>
            </a:extLst>
          </p:cNvPr>
          <p:cNvSpPr txBox="1"/>
          <p:nvPr/>
        </p:nvSpPr>
        <p:spPr>
          <a:xfrm>
            <a:off x="5201497" y="4955395"/>
            <a:ext cx="32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채팅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업무 및 프로젝트 관리에 대한 기능은</a:t>
            </a:r>
            <a:endParaRPr lang="en-US" altLang="ko-KR" sz="14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다소 떨어짐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B93173E-3A50-9AD7-8837-66D6208A3290}"/>
              </a:ext>
            </a:extLst>
          </p:cNvPr>
          <p:cNvSpPr txBox="1"/>
          <p:nvPr/>
        </p:nvSpPr>
        <p:spPr>
          <a:xfrm>
            <a:off x="8611188" y="4895223"/>
            <a:ext cx="3051762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프로젝트 관리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커뮤니케이션을 모두 다루면서  다양한 기능을 제공하고 있지만 여전히 근태 관리에 대한 기능은  존재하지 않음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7A213D-C7B7-38F2-DAEF-28211EB4C632}"/>
              </a:ext>
            </a:extLst>
          </p:cNvPr>
          <p:cNvSpPr/>
          <p:nvPr/>
        </p:nvSpPr>
        <p:spPr>
          <a:xfrm>
            <a:off x="1725895" y="1867070"/>
            <a:ext cx="3234442" cy="43521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87280A-5F22-E0C7-83BD-3809A23E8890}"/>
              </a:ext>
            </a:extLst>
          </p:cNvPr>
          <p:cNvSpPr/>
          <p:nvPr/>
        </p:nvSpPr>
        <p:spPr>
          <a:xfrm>
            <a:off x="5126954" y="1867070"/>
            <a:ext cx="3234442" cy="43521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86F80E-5983-9B5C-6F10-B032E6DFEBEE}"/>
              </a:ext>
            </a:extLst>
          </p:cNvPr>
          <p:cNvSpPr/>
          <p:nvPr/>
        </p:nvSpPr>
        <p:spPr>
          <a:xfrm>
            <a:off x="8519848" y="1867070"/>
            <a:ext cx="3234442" cy="43521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7191CAE0-F694-3A01-79C6-8C0433972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3000"/>
          </a:blip>
          <a:srcRect/>
          <a:stretch>
            <a:fillRect/>
          </a:stretch>
        </p:blipFill>
        <p:spPr bwMode="auto">
          <a:xfrm>
            <a:off x="0" y="1083928"/>
            <a:ext cx="7450826" cy="577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3679" y="271193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Part 2,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191B2-106F-2AD7-3611-79D929E5BE0A}"/>
              </a:ext>
            </a:extLst>
          </p:cNvPr>
          <p:cNvSpPr/>
          <p:nvPr/>
        </p:nvSpPr>
        <p:spPr>
          <a:xfrm>
            <a:off x="6296024" y="1075076"/>
            <a:ext cx="5895975" cy="578292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Object 14">
            <a:extLst>
              <a:ext uri="{FF2B5EF4-FFF2-40B4-BE49-F238E27FC236}">
                <a16:creationId xmlns:a16="http://schemas.microsoft.com/office/drawing/2014/main" id="{C9386A34-BED3-C39B-9561-679D4A6C033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13907" y="3886217"/>
            <a:ext cx="5188148" cy="2219308"/>
          </a:xfrm>
          <a:prstGeom prst="rect">
            <a:avLst/>
          </a:prstGeom>
        </p:spPr>
      </p:pic>
      <p:pic>
        <p:nvPicPr>
          <p:cNvPr id="21" name="Object 15">
            <a:extLst>
              <a:ext uri="{FF2B5EF4-FFF2-40B4-BE49-F238E27FC236}">
                <a16:creationId xmlns:a16="http://schemas.microsoft.com/office/drawing/2014/main" id="{F54C4C2D-1FF4-6D04-1F19-37E8CF11D2E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13907" y="2172650"/>
            <a:ext cx="4079286" cy="117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A5878186-537F-D25F-C623-2683E2289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515" y="1076960"/>
            <a:ext cx="8191485" cy="578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3679" y="271193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Part 2,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191B2-106F-2AD7-3611-79D929E5BE0A}"/>
              </a:ext>
            </a:extLst>
          </p:cNvPr>
          <p:cNvSpPr/>
          <p:nvPr/>
        </p:nvSpPr>
        <p:spPr>
          <a:xfrm>
            <a:off x="0" y="1076960"/>
            <a:ext cx="5895975" cy="57829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pic>
        <p:nvPicPr>
          <p:cNvPr id="6" name="Object 12">
            <a:extLst>
              <a:ext uri="{FF2B5EF4-FFF2-40B4-BE49-F238E27FC236}">
                <a16:creationId xmlns:a16="http://schemas.microsoft.com/office/drawing/2014/main" id="{A559A3A5-8579-4F31-16B4-A7E9275C193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944" y="3687488"/>
            <a:ext cx="5450825" cy="2294462"/>
          </a:xfrm>
          <a:prstGeom prst="rect">
            <a:avLst/>
          </a:prstGeom>
        </p:spPr>
      </p:pic>
      <p:pic>
        <p:nvPicPr>
          <p:cNvPr id="9" name="Object 13">
            <a:extLst>
              <a:ext uri="{FF2B5EF4-FFF2-40B4-BE49-F238E27FC236}">
                <a16:creationId xmlns:a16="http://schemas.microsoft.com/office/drawing/2014/main" id="{19F2FF06-9FB1-DBA7-E67A-9F2AFFBABB1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3330" y="2061159"/>
            <a:ext cx="2382952" cy="117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21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3679" y="271193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Part 2,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pic>
        <p:nvPicPr>
          <p:cNvPr id="6" name="Object 12">
            <a:extLst>
              <a:ext uri="{FF2B5EF4-FFF2-40B4-BE49-F238E27FC236}">
                <a16:creationId xmlns:a16="http://schemas.microsoft.com/office/drawing/2014/main" id="{A559A3A5-8579-4F31-16B4-A7E9275C193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944" y="3687488"/>
            <a:ext cx="5450825" cy="22944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D0B79D-74D7-B747-9EB2-7C1A5395C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960"/>
            <a:ext cx="12192000" cy="5786034"/>
          </a:xfrm>
          <a:prstGeom prst="rect">
            <a:avLst/>
          </a:prstGeom>
        </p:spPr>
      </p:pic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2CADC476-8669-53D5-2B60-F255329F0A4F}"/>
              </a:ext>
            </a:extLst>
          </p:cNvPr>
          <p:cNvSpPr/>
          <p:nvPr/>
        </p:nvSpPr>
        <p:spPr>
          <a:xfrm>
            <a:off x="2128555" y="5608343"/>
            <a:ext cx="1424269" cy="441782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메일</a:t>
            </a:r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59FD6E5-0BF2-B555-AEB0-C9E9D8FF3914}"/>
              </a:ext>
            </a:extLst>
          </p:cNvPr>
          <p:cNvSpPr/>
          <p:nvPr/>
        </p:nvSpPr>
        <p:spPr>
          <a:xfrm>
            <a:off x="3754155" y="5608343"/>
            <a:ext cx="1424269" cy="441782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전자결재</a:t>
            </a:r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8FD17A07-1843-BB43-9AE1-F6F391FAE69F}"/>
              </a:ext>
            </a:extLst>
          </p:cNvPr>
          <p:cNvSpPr/>
          <p:nvPr/>
        </p:nvSpPr>
        <p:spPr>
          <a:xfrm>
            <a:off x="5326439" y="5608343"/>
            <a:ext cx="1424269" cy="441782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TODO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5E3BA30A-FCF6-60EF-7A79-7D24B79E12EB}"/>
              </a:ext>
            </a:extLst>
          </p:cNvPr>
          <p:cNvSpPr/>
          <p:nvPr/>
        </p:nvSpPr>
        <p:spPr>
          <a:xfrm>
            <a:off x="6945002" y="5608343"/>
            <a:ext cx="1424269" cy="441782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근태관리</a:t>
            </a:r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F88D9AD4-299B-A316-9E0F-6C0EFE9290EE}"/>
              </a:ext>
            </a:extLst>
          </p:cNvPr>
          <p:cNvSpPr/>
          <p:nvPr/>
        </p:nvSpPr>
        <p:spPr>
          <a:xfrm>
            <a:off x="8559531" y="5608343"/>
            <a:ext cx="1424269" cy="441782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자료실</a:t>
            </a:r>
          </a:p>
        </p:txBody>
      </p:sp>
    </p:spTree>
    <p:extLst>
      <p:ext uri="{BB962C8B-B14F-4D97-AF65-F5344CB8AC3E}">
        <p14:creationId xmlns:p14="http://schemas.microsoft.com/office/powerpoint/2010/main" val="540191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1012</Words>
  <Application>Microsoft Office PowerPoint</Application>
  <PresentationFormat>와이드스크린</PresentationFormat>
  <Paragraphs>184</Paragraphs>
  <Slides>21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고도 B</vt:lpstr>
      <vt:lpstr>나눔스퀘어 ExtraBold</vt:lpstr>
      <vt:lpstr>나눔스퀘어 Light</vt:lpstr>
      <vt:lpstr>나눔스퀘어_ac</vt:lpstr>
      <vt:lpstr>나눔스퀘어_ac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leejaewon</cp:lastModifiedBy>
  <cp:revision>215</cp:revision>
  <dcterms:created xsi:type="dcterms:W3CDTF">2020-09-07T02:34:06Z</dcterms:created>
  <dcterms:modified xsi:type="dcterms:W3CDTF">2022-10-17T13:11:47Z</dcterms:modified>
</cp:coreProperties>
</file>